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1"/>
  </p:notesMasterIdLst>
  <p:sldIdLst>
    <p:sldId id="257" r:id="rId2"/>
    <p:sldId id="389" r:id="rId3"/>
    <p:sldId id="339" r:id="rId4"/>
    <p:sldId id="352" r:id="rId5"/>
    <p:sldId id="258" r:id="rId6"/>
    <p:sldId id="392" r:id="rId7"/>
    <p:sldId id="25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353" r:id="rId18"/>
    <p:sldId id="397" r:id="rId19"/>
    <p:sldId id="354" r:id="rId20"/>
    <p:sldId id="340" r:id="rId21"/>
    <p:sldId id="393" r:id="rId22"/>
    <p:sldId id="398" r:id="rId23"/>
    <p:sldId id="399" r:id="rId24"/>
    <p:sldId id="400" r:id="rId25"/>
    <p:sldId id="347" r:id="rId26"/>
    <p:sldId id="355" r:id="rId27"/>
    <p:sldId id="358" r:id="rId28"/>
    <p:sldId id="356" r:id="rId29"/>
    <p:sldId id="359" r:id="rId30"/>
    <p:sldId id="360" r:id="rId31"/>
    <p:sldId id="394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  <p:sldId id="299" r:id="rId59"/>
    <p:sldId id="300" r:id="rId60"/>
    <p:sldId id="301" r:id="rId61"/>
    <p:sldId id="302" r:id="rId62"/>
    <p:sldId id="303" r:id="rId63"/>
    <p:sldId id="304" r:id="rId64"/>
    <p:sldId id="305" r:id="rId65"/>
    <p:sldId id="306" r:id="rId66"/>
    <p:sldId id="307" r:id="rId67"/>
    <p:sldId id="308" r:id="rId68"/>
    <p:sldId id="309" r:id="rId69"/>
    <p:sldId id="310" r:id="rId70"/>
    <p:sldId id="311" r:id="rId71"/>
    <p:sldId id="312" r:id="rId72"/>
    <p:sldId id="313" r:id="rId73"/>
    <p:sldId id="362" r:id="rId74"/>
    <p:sldId id="363" r:id="rId75"/>
    <p:sldId id="364" r:id="rId76"/>
    <p:sldId id="365" r:id="rId77"/>
    <p:sldId id="314" r:id="rId78"/>
    <p:sldId id="315" r:id="rId79"/>
    <p:sldId id="316" r:id="rId80"/>
    <p:sldId id="317" r:id="rId81"/>
    <p:sldId id="318" r:id="rId82"/>
    <p:sldId id="319" r:id="rId83"/>
    <p:sldId id="320" r:id="rId84"/>
    <p:sldId id="321" r:id="rId85"/>
    <p:sldId id="395" r:id="rId86"/>
    <p:sldId id="322" r:id="rId87"/>
    <p:sldId id="323" r:id="rId88"/>
    <p:sldId id="361" r:id="rId89"/>
    <p:sldId id="366" r:id="rId90"/>
    <p:sldId id="367" r:id="rId91"/>
    <p:sldId id="368" r:id="rId92"/>
    <p:sldId id="369" r:id="rId93"/>
    <p:sldId id="370" r:id="rId94"/>
    <p:sldId id="371" r:id="rId95"/>
    <p:sldId id="372" r:id="rId96"/>
    <p:sldId id="342" r:id="rId97"/>
    <p:sldId id="324" r:id="rId98"/>
    <p:sldId id="325" r:id="rId99"/>
    <p:sldId id="326" r:id="rId100"/>
    <p:sldId id="345" r:id="rId101"/>
    <p:sldId id="327" r:id="rId102"/>
    <p:sldId id="344" r:id="rId103"/>
    <p:sldId id="349" r:id="rId104"/>
    <p:sldId id="373" r:id="rId105"/>
    <p:sldId id="379" r:id="rId106"/>
    <p:sldId id="374" r:id="rId107"/>
    <p:sldId id="375" r:id="rId108"/>
    <p:sldId id="376" r:id="rId109"/>
    <p:sldId id="377" r:id="rId110"/>
    <p:sldId id="378" r:id="rId111"/>
    <p:sldId id="380" r:id="rId112"/>
    <p:sldId id="381" r:id="rId113"/>
    <p:sldId id="382" r:id="rId114"/>
    <p:sldId id="383" r:id="rId115"/>
    <p:sldId id="384" r:id="rId116"/>
    <p:sldId id="385" r:id="rId117"/>
    <p:sldId id="328" r:id="rId118"/>
    <p:sldId id="329" r:id="rId119"/>
    <p:sldId id="330" r:id="rId120"/>
    <p:sldId id="331" r:id="rId121"/>
    <p:sldId id="332" r:id="rId122"/>
    <p:sldId id="333" r:id="rId123"/>
    <p:sldId id="334" r:id="rId124"/>
    <p:sldId id="335" r:id="rId125"/>
    <p:sldId id="336" r:id="rId126"/>
    <p:sldId id="348" r:id="rId127"/>
    <p:sldId id="386" r:id="rId128"/>
    <p:sldId id="388" r:id="rId129"/>
    <p:sldId id="390" r:id="rId1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9C17"/>
    <a:srgbClr val="76A942"/>
    <a:srgbClr val="FFA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/>
    <p:restoredTop sz="94681"/>
  </p:normalViewPr>
  <p:slideViewPr>
    <p:cSldViewPr>
      <p:cViewPr varScale="1">
        <p:scale>
          <a:sx n="91" d="100"/>
          <a:sy n="91" d="100"/>
        </p:scale>
        <p:origin x="78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463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0383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089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7025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6956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465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Shape 1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1021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7228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6651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5174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87031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15139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19798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6340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57230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91330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58981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9613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Shape 2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90184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81750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64780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11762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33773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Shape 3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94844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Shape 3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Shape 3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45449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Shape 3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68985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5943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Shape 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79831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Shape 3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Shape 3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7760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Shape 3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42689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Shape 3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17599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92418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Shape 3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8068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Shape 3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991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Shape 3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290699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Shape 4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49728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Shape 4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170230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Shape 4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44209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Shape 4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74770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Shape 4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73363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Shape 4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6603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Shape 4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91265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575084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Shape 4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Shape 4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06613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Shape 4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92585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Shape 4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538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Shape 4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98195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110054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Shape 48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Shape 4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889881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82333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051543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Shape 5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Shape 5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9903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hape 5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Shape 5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434404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Shape 5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031375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hape 5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Shape 5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717108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Shape 5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Shape 5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268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Shape 5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11727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994717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Shape 5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Shape 5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069578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hape 5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Shape 5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939358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Shape 5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Shape 5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170540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2583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644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5200"/>
              <a:buNone/>
              <a:defRPr sz="5200"/>
            </a:lvl1pPr>
            <a:lvl2pPr lvl="1" algn="ctr">
              <a:spcBef>
                <a:spcPts val="0"/>
              </a:spcBef>
              <a:buSzPts val="5200"/>
              <a:buNone/>
              <a:defRPr sz="5200"/>
            </a:lvl2pPr>
            <a:lvl3pPr lvl="2" algn="ctr">
              <a:spcBef>
                <a:spcPts val="0"/>
              </a:spcBef>
              <a:buSzPts val="5200"/>
              <a:buNone/>
              <a:defRPr sz="5200"/>
            </a:lvl3pPr>
            <a:lvl4pPr lvl="3" algn="ctr">
              <a:spcBef>
                <a:spcPts val="0"/>
              </a:spcBef>
              <a:buSzPts val="5200"/>
              <a:buNone/>
              <a:defRPr sz="5200"/>
            </a:lvl4pPr>
            <a:lvl5pPr lvl="4" algn="ctr">
              <a:spcBef>
                <a:spcPts val="0"/>
              </a:spcBef>
              <a:buSzPts val="5200"/>
              <a:buNone/>
              <a:defRPr sz="5200"/>
            </a:lvl5pPr>
            <a:lvl6pPr lvl="5" algn="ctr">
              <a:spcBef>
                <a:spcPts val="0"/>
              </a:spcBef>
              <a:buSzPts val="5200"/>
              <a:buNone/>
              <a:defRPr sz="5200"/>
            </a:lvl6pPr>
            <a:lvl7pPr lvl="6" algn="ctr">
              <a:spcBef>
                <a:spcPts val="0"/>
              </a:spcBef>
              <a:buSzPts val="5200"/>
              <a:buNone/>
              <a:defRPr sz="5200"/>
            </a:lvl7pPr>
            <a:lvl8pPr lvl="7" algn="ctr">
              <a:spcBef>
                <a:spcPts val="0"/>
              </a:spcBef>
              <a:buSzPts val="5200"/>
              <a:buNone/>
              <a:defRPr sz="5200"/>
            </a:lvl8pPr>
            <a:lvl9pPr lvl="8" algn="ctr">
              <a:spcBef>
                <a:spcPts val="0"/>
              </a:spcBef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400"/>
              <a:buChar char="●"/>
              <a:defRPr sz="14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None/>
              <a:defRPr/>
            </a:lvl1pPr>
            <a:lvl2pPr lvl="1">
              <a:spcBef>
                <a:spcPts val="0"/>
              </a:spcBef>
              <a:buSzPts val="2800"/>
              <a:buNone/>
              <a:defRPr/>
            </a:lvl2pPr>
            <a:lvl3pPr lvl="2">
              <a:spcBef>
                <a:spcPts val="0"/>
              </a:spcBef>
              <a:buSzPts val="2800"/>
              <a:buNone/>
              <a:defRPr/>
            </a:lvl3pPr>
            <a:lvl4pPr lvl="3">
              <a:spcBef>
                <a:spcPts val="0"/>
              </a:spcBef>
              <a:buSzPts val="2800"/>
              <a:buNone/>
              <a:defRPr/>
            </a:lvl4pPr>
            <a:lvl5pPr lvl="4">
              <a:spcBef>
                <a:spcPts val="0"/>
              </a:spcBef>
              <a:buSzPts val="2800"/>
              <a:buNone/>
              <a:defRPr/>
            </a:lvl5pPr>
            <a:lvl6pPr lvl="5">
              <a:spcBef>
                <a:spcPts val="0"/>
              </a:spcBef>
              <a:buSzPts val="2800"/>
              <a:buNone/>
              <a:defRPr/>
            </a:lvl6pPr>
            <a:lvl7pPr lvl="6">
              <a:spcBef>
                <a:spcPts val="0"/>
              </a:spcBef>
              <a:buSzPts val="2800"/>
              <a:buNone/>
              <a:defRPr/>
            </a:lvl7pPr>
            <a:lvl8pPr lvl="7">
              <a:spcBef>
                <a:spcPts val="0"/>
              </a:spcBef>
              <a:buSzPts val="2800"/>
              <a:buNone/>
              <a:defRPr/>
            </a:lvl8pPr>
            <a:lvl9pPr lvl="8">
              <a:spcBef>
                <a:spcPts val="0"/>
              </a:spcBef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ts val="2400"/>
              <a:buNone/>
              <a:defRPr sz="2400"/>
            </a:lvl1pPr>
            <a:lvl2pPr lvl="1">
              <a:spcBef>
                <a:spcPts val="0"/>
              </a:spcBef>
              <a:buSzPts val="2400"/>
              <a:buNone/>
              <a:defRPr sz="2400"/>
            </a:lvl2pPr>
            <a:lvl3pPr lvl="2">
              <a:spcBef>
                <a:spcPts val="0"/>
              </a:spcBef>
              <a:buSzPts val="2400"/>
              <a:buNone/>
              <a:defRPr sz="2400"/>
            </a:lvl3pPr>
            <a:lvl4pPr lvl="3">
              <a:spcBef>
                <a:spcPts val="0"/>
              </a:spcBef>
              <a:buSzPts val="2400"/>
              <a:buNone/>
              <a:defRPr sz="2400"/>
            </a:lvl4pPr>
            <a:lvl5pPr lvl="4">
              <a:spcBef>
                <a:spcPts val="0"/>
              </a:spcBef>
              <a:buSzPts val="2400"/>
              <a:buNone/>
              <a:defRPr sz="2400"/>
            </a:lvl5pPr>
            <a:lvl6pPr lvl="5">
              <a:spcBef>
                <a:spcPts val="0"/>
              </a:spcBef>
              <a:buSzPts val="2400"/>
              <a:buNone/>
              <a:defRPr sz="2400"/>
            </a:lvl6pPr>
            <a:lvl7pPr lvl="6">
              <a:spcBef>
                <a:spcPts val="0"/>
              </a:spcBef>
              <a:buSzPts val="2400"/>
              <a:buNone/>
              <a:defRPr sz="2400"/>
            </a:lvl7pPr>
            <a:lvl8pPr lvl="7">
              <a:spcBef>
                <a:spcPts val="0"/>
              </a:spcBef>
              <a:buSzPts val="2400"/>
              <a:buNone/>
              <a:defRPr sz="2400"/>
            </a:lvl8pPr>
            <a:lvl9pPr lvl="8">
              <a:spcBef>
                <a:spcPts val="0"/>
              </a:spcBef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200"/>
              <a:buChar char="●"/>
              <a:defRPr sz="1200"/>
            </a:lvl1pPr>
            <a:lvl2pPr lvl="1">
              <a:spcBef>
                <a:spcPts val="0"/>
              </a:spcBef>
              <a:buSzPts val="1200"/>
              <a:buChar char="○"/>
              <a:defRPr sz="1200"/>
            </a:lvl2pPr>
            <a:lvl3pPr lvl="2">
              <a:spcBef>
                <a:spcPts val="0"/>
              </a:spcBef>
              <a:buSzPts val="1200"/>
              <a:buChar char="■"/>
              <a:defRPr sz="1200"/>
            </a:lvl3pPr>
            <a:lvl4pPr lvl="3">
              <a:spcBef>
                <a:spcPts val="0"/>
              </a:spcBef>
              <a:buSzPts val="1200"/>
              <a:buChar char="●"/>
              <a:defRPr sz="1200"/>
            </a:lvl4pPr>
            <a:lvl5pPr lvl="4">
              <a:spcBef>
                <a:spcPts val="0"/>
              </a:spcBef>
              <a:buSzPts val="1200"/>
              <a:buChar char="○"/>
              <a:defRPr sz="1200"/>
            </a:lvl5pPr>
            <a:lvl6pPr lvl="5">
              <a:spcBef>
                <a:spcPts val="0"/>
              </a:spcBef>
              <a:buSzPts val="1200"/>
              <a:buChar char="■"/>
              <a:defRPr sz="1200"/>
            </a:lvl6pPr>
            <a:lvl7pPr lvl="6">
              <a:spcBef>
                <a:spcPts val="0"/>
              </a:spcBef>
              <a:buSzPts val="1200"/>
              <a:buChar char="●"/>
              <a:defRPr sz="1200"/>
            </a:lvl7pPr>
            <a:lvl8pPr lvl="7">
              <a:spcBef>
                <a:spcPts val="0"/>
              </a:spcBef>
              <a:buSzPts val="1200"/>
              <a:buChar char="○"/>
              <a:defRPr sz="1200"/>
            </a:lvl8pPr>
            <a:lvl9pPr lvl="8">
              <a:spcBef>
                <a:spcPts val="0"/>
              </a:spcBef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4800"/>
              <a:buNone/>
              <a:defRPr sz="4800"/>
            </a:lvl1pPr>
            <a:lvl2pPr lvl="1">
              <a:spcBef>
                <a:spcPts val="0"/>
              </a:spcBef>
              <a:buSzPts val="4800"/>
              <a:buNone/>
              <a:defRPr sz="4800"/>
            </a:lvl2pPr>
            <a:lvl3pPr lvl="2">
              <a:spcBef>
                <a:spcPts val="0"/>
              </a:spcBef>
              <a:buSzPts val="4800"/>
              <a:buNone/>
              <a:defRPr sz="4800"/>
            </a:lvl3pPr>
            <a:lvl4pPr lvl="3">
              <a:spcBef>
                <a:spcPts val="0"/>
              </a:spcBef>
              <a:buSzPts val="4800"/>
              <a:buNone/>
              <a:defRPr sz="4800"/>
            </a:lvl4pPr>
            <a:lvl5pPr lvl="4">
              <a:spcBef>
                <a:spcPts val="0"/>
              </a:spcBef>
              <a:buSzPts val="4800"/>
              <a:buNone/>
              <a:defRPr sz="4800"/>
            </a:lvl5pPr>
            <a:lvl6pPr lvl="5">
              <a:spcBef>
                <a:spcPts val="0"/>
              </a:spcBef>
              <a:buSzPts val="4800"/>
              <a:buNone/>
              <a:defRPr sz="4800"/>
            </a:lvl6pPr>
            <a:lvl7pPr lvl="6">
              <a:spcBef>
                <a:spcPts val="0"/>
              </a:spcBef>
              <a:buSzPts val="4800"/>
              <a:buNone/>
              <a:defRPr sz="4800"/>
            </a:lvl7pPr>
            <a:lvl8pPr lvl="7">
              <a:spcBef>
                <a:spcPts val="0"/>
              </a:spcBef>
              <a:buSzPts val="4800"/>
              <a:buNone/>
              <a:defRPr sz="4800"/>
            </a:lvl8pPr>
            <a:lvl9pPr lvl="8">
              <a:spcBef>
                <a:spcPts val="0"/>
              </a:spcBef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4200"/>
              <a:buNone/>
              <a:defRPr sz="4200"/>
            </a:lvl1pPr>
            <a:lvl2pPr lvl="1" algn="ctr">
              <a:spcBef>
                <a:spcPts val="0"/>
              </a:spcBef>
              <a:buSzPts val="4200"/>
              <a:buNone/>
              <a:defRPr sz="4200"/>
            </a:lvl2pPr>
            <a:lvl3pPr lvl="2" algn="ctr">
              <a:spcBef>
                <a:spcPts val="0"/>
              </a:spcBef>
              <a:buSzPts val="4200"/>
              <a:buNone/>
              <a:defRPr sz="4200"/>
            </a:lvl3pPr>
            <a:lvl4pPr lvl="3" algn="ctr">
              <a:spcBef>
                <a:spcPts val="0"/>
              </a:spcBef>
              <a:buSzPts val="4200"/>
              <a:buNone/>
              <a:defRPr sz="4200"/>
            </a:lvl4pPr>
            <a:lvl5pPr lvl="4" algn="ctr">
              <a:spcBef>
                <a:spcPts val="0"/>
              </a:spcBef>
              <a:buSzPts val="4200"/>
              <a:buNone/>
              <a:defRPr sz="4200"/>
            </a:lvl5pPr>
            <a:lvl6pPr lvl="5" algn="ctr">
              <a:spcBef>
                <a:spcPts val="0"/>
              </a:spcBef>
              <a:buSzPts val="4200"/>
              <a:buNone/>
              <a:defRPr sz="4200"/>
            </a:lvl6pPr>
            <a:lvl7pPr lvl="6" algn="ctr">
              <a:spcBef>
                <a:spcPts val="0"/>
              </a:spcBef>
              <a:buSzPts val="4200"/>
              <a:buNone/>
              <a:defRPr sz="4200"/>
            </a:lvl7pPr>
            <a:lvl8pPr lvl="7" algn="ctr">
              <a:spcBef>
                <a:spcPts val="0"/>
              </a:spcBef>
              <a:buSzPts val="4200"/>
              <a:buNone/>
              <a:defRPr sz="4200"/>
            </a:lvl8pPr>
            <a:lvl9pPr lvl="8" algn="ctr">
              <a:spcBef>
                <a:spcPts val="0"/>
              </a:spcBef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ts val="1800"/>
              <a:buChar char="●"/>
              <a:defRPr/>
            </a:lvl1pPr>
            <a:lvl2pPr lvl="1">
              <a:spcBef>
                <a:spcPts val="0"/>
              </a:spcBef>
              <a:buSzPts val="1400"/>
              <a:buChar char="○"/>
              <a:defRPr/>
            </a:lvl2pPr>
            <a:lvl3pPr lvl="2">
              <a:spcBef>
                <a:spcPts val="0"/>
              </a:spcBef>
              <a:buSzPts val="1400"/>
              <a:buChar char="■"/>
              <a:defRPr/>
            </a:lvl3pPr>
            <a:lvl4pPr lvl="3">
              <a:spcBef>
                <a:spcPts val="0"/>
              </a:spcBef>
              <a:buSzPts val="1400"/>
              <a:buChar char="●"/>
              <a:defRPr/>
            </a:lvl4pPr>
            <a:lvl5pPr lvl="4">
              <a:spcBef>
                <a:spcPts val="0"/>
              </a:spcBef>
              <a:buSzPts val="1400"/>
              <a:buChar char="○"/>
              <a:defRPr/>
            </a:lvl5pPr>
            <a:lvl6pPr lvl="5">
              <a:spcBef>
                <a:spcPts val="0"/>
              </a:spcBef>
              <a:buSzPts val="1400"/>
              <a:buChar char="■"/>
              <a:defRPr/>
            </a:lvl6pPr>
            <a:lvl7pPr lvl="6">
              <a:spcBef>
                <a:spcPts val="0"/>
              </a:spcBef>
              <a:buSzPts val="1400"/>
              <a:buChar char="●"/>
              <a:defRPr/>
            </a:lvl7pPr>
            <a:lvl8pPr lvl="7">
              <a:spcBef>
                <a:spcPts val="0"/>
              </a:spcBef>
              <a:buSzPts val="1400"/>
              <a:buChar char="○"/>
              <a:defRPr/>
            </a:lvl8pPr>
            <a:lvl9pPr lvl="8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ts val="12000"/>
              <a:buNone/>
              <a:defRPr sz="12000"/>
            </a:lvl1pPr>
            <a:lvl2pPr lvl="1" algn="ctr">
              <a:spcBef>
                <a:spcPts val="0"/>
              </a:spcBef>
              <a:buSzPts val="12000"/>
              <a:buNone/>
              <a:defRPr sz="12000"/>
            </a:lvl2pPr>
            <a:lvl3pPr lvl="2" algn="ctr">
              <a:spcBef>
                <a:spcPts val="0"/>
              </a:spcBef>
              <a:buSzPts val="12000"/>
              <a:buNone/>
              <a:defRPr sz="12000"/>
            </a:lvl3pPr>
            <a:lvl4pPr lvl="3" algn="ctr">
              <a:spcBef>
                <a:spcPts val="0"/>
              </a:spcBef>
              <a:buSzPts val="12000"/>
              <a:buNone/>
              <a:defRPr sz="12000"/>
            </a:lvl4pPr>
            <a:lvl5pPr lvl="4" algn="ctr">
              <a:spcBef>
                <a:spcPts val="0"/>
              </a:spcBef>
              <a:buSzPts val="12000"/>
              <a:buNone/>
              <a:defRPr sz="12000"/>
            </a:lvl5pPr>
            <a:lvl6pPr lvl="5" algn="ctr">
              <a:spcBef>
                <a:spcPts val="0"/>
              </a:spcBef>
              <a:buSzPts val="12000"/>
              <a:buNone/>
              <a:defRPr sz="12000"/>
            </a:lvl6pPr>
            <a:lvl7pPr lvl="6" algn="ctr">
              <a:spcBef>
                <a:spcPts val="0"/>
              </a:spcBef>
              <a:buSzPts val="12000"/>
              <a:buNone/>
              <a:defRPr sz="12000"/>
            </a:lvl7pPr>
            <a:lvl8pPr lvl="7" algn="ctr">
              <a:spcBef>
                <a:spcPts val="0"/>
              </a:spcBef>
              <a:buSzPts val="12000"/>
              <a:buNone/>
              <a:defRPr sz="12000"/>
            </a:lvl8pPr>
            <a:lvl9pPr lvl="8" algn="ctr">
              <a:spcBef>
                <a:spcPts val="0"/>
              </a:spcBef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buSzPts val="1800"/>
              <a:buChar char="●"/>
              <a:defRPr/>
            </a:lvl1pPr>
            <a:lvl2pPr lvl="1" algn="ctr">
              <a:spcBef>
                <a:spcPts val="0"/>
              </a:spcBef>
              <a:buSzPts val="1400"/>
              <a:buChar char="○"/>
              <a:defRPr/>
            </a:lvl2pPr>
            <a:lvl3pPr lvl="2" algn="ctr">
              <a:spcBef>
                <a:spcPts val="0"/>
              </a:spcBef>
              <a:buSzPts val="1400"/>
              <a:buChar char="■"/>
              <a:defRPr/>
            </a:lvl3pPr>
            <a:lvl4pPr lvl="3" algn="ctr">
              <a:spcBef>
                <a:spcPts val="0"/>
              </a:spcBef>
              <a:buSzPts val="1400"/>
              <a:buChar char="●"/>
              <a:defRPr/>
            </a:lvl4pPr>
            <a:lvl5pPr lvl="4" algn="ctr">
              <a:spcBef>
                <a:spcPts val="0"/>
              </a:spcBef>
              <a:buSzPts val="1400"/>
              <a:buChar char="○"/>
              <a:defRPr/>
            </a:lvl5pPr>
            <a:lvl6pPr lvl="5" algn="ctr">
              <a:spcBef>
                <a:spcPts val="0"/>
              </a:spcBef>
              <a:buSzPts val="1400"/>
              <a:buChar char="■"/>
              <a:defRPr/>
            </a:lvl6pPr>
            <a:lvl7pPr lvl="6" algn="ctr">
              <a:spcBef>
                <a:spcPts val="0"/>
              </a:spcBef>
              <a:buSzPts val="1400"/>
              <a:buChar char="●"/>
              <a:defRPr/>
            </a:lvl7pPr>
            <a:lvl8pPr lvl="7" algn="ctr">
              <a:spcBef>
                <a:spcPts val="0"/>
              </a:spcBef>
              <a:buSzPts val="1400"/>
              <a:buChar char="○"/>
              <a:defRPr/>
            </a:lvl8pPr>
            <a:lvl9pPr lvl="8" algn="ctr">
              <a:spcBef>
                <a:spcPts val="0"/>
              </a:spcBef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buNone/>
              </a:pPr>
              <a:t>‹nº›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pPr marL="0" lvl="0" indent="0" algn="r">
                <a:spcBef>
                  <a:spcPts val="0"/>
                </a:spcBef>
                <a:buNone/>
              </a:pPr>
              <a:t>‹nº›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if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hape 59"/>
          <p:cNvPicPr preferRelativeResize="0"/>
          <p:nvPr/>
        </p:nvPicPr>
        <p:blipFill rotWithShape="1">
          <a:blip r:embed="rId3">
            <a:alphaModFix amt="30000"/>
          </a:blip>
          <a:srcRect t="6402"/>
          <a:stretch/>
        </p:blipFill>
        <p:spPr>
          <a:xfrm>
            <a:off x="1897788" y="137500"/>
            <a:ext cx="5348425" cy="500599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Shape 60"/>
          <p:cNvSpPr txBox="1"/>
          <p:nvPr/>
        </p:nvSpPr>
        <p:spPr>
          <a:xfrm>
            <a:off x="808500" y="987574"/>
            <a:ext cx="7527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6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GESTÃO DE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6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REDES SOCIAIS</a:t>
            </a:r>
          </a:p>
        </p:txBody>
      </p:sp>
      <p:sp>
        <p:nvSpPr>
          <p:cNvPr id="4" name="Shape 60"/>
          <p:cNvSpPr txBox="1"/>
          <p:nvPr/>
        </p:nvSpPr>
        <p:spPr>
          <a:xfrm>
            <a:off x="783224" y="2931790"/>
            <a:ext cx="7527000" cy="89457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-US" sz="3600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Comunicação</a:t>
            </a:r>
            <a:r>
              <a:rPr lang="en-US" sz="360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Política</a:t>
            </a:r>
            <a:endParaRPr lang="en" sz="36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627534"/>
            <a:ext cx="5040560" cy="4449795"/>
          </a:xfrm>
          <a:prstGeom prst="rect">
            <a:avLst/>
          </a:prstGeom>
        </p:spPr>
      </p:pic>
      <p:sp>
        <p:nvSpPr>
          <p:cNvPr id="6" name="Shape 68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ECOSSISTEMA</a:t>
            </a:r>
            <a:endParaRPr lang="en" sz="3000" b="1" dirty="0">
              <a:solidFill>
                <a:srgbClr val="9999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99"/>
          <a:stretch/>
        </p:blipFill>
        <p:spPr>
          <a:xfrm>
            <a:off x="3076" y="-10524"/>
            <a:ext cx="3560812" cy="5165522"/>
          </a:xfrm>
          <a:prstGeom prst="rect">
            <a:avLst/>
          </a:prstGeom>
        </p:spPr>
      </p:pic>
      <p:sp>
        <p:nvSpPr>
          <p:cNvPr id="6" name="Shape 73"/>
          <p:cNvSpPr txBox="1"/>
          <p:nvPr/>
        </p:nvSpPr>
        <p:spPr>
          <a:xfrm>
            <a:off x="3779912" y="1157838"/>
            <a:ext cx="5364088" cy="2806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TRANSIÇÃO GERACIONAL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DAS LIDERANÇAS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POLÍTICAS E PARTIDÁRIAS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ALFABETIZAÇÃO DIGITAL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 ENGAJAMENTO DA EQUIPE</a:t>
            </a:r>
            <a:endParaRPr lang="en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8" b="14981"/>
          <a:stretch/>
        </p:blipFill>
        <p:spPr>
          <a:xfrm>
            <a:off x="0" y="-92546"/>
            <a:ext cx="9144000" cy="5256584"/>
          </a:xfrm>
          <a:prstGeom prst="rect">
            <a:avLst/>
          </a:prstGeom>
        </p:spPr>
      </p:pic>
      <p:sp>
        <p:nvSpPr>
          <p:cNvPr id="3" name="Shape 145"/>
          <p:cNvSpPr txBox="1"/>
          <p:nvPr/>
        </p:nvSpPr>
        <p:spPr>
          <a:xfrm>
            <a:off x="103200" y="1851670"/>
            <a:ext cx="8937600" cy="1068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COM O MUNDO DIGITAL A COMUNICAÇÃO PASSOU</a:t>
            </a:r>
          </a:p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A SER O PRINCIPAL FRONT DE RADIAÇÃO DE</a:t>
            </a:r>
          </a:p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IDÉIAS PARA OPINIÃO PÚBLICA E DE ENTIDADES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49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863700" y="1135950"/>
            <a:ext cx="7416600" cy="2450400"/>
          </a:xfrm>
          <a:prstGeom prst="rect">
            <a:avLst/>
          </a:prstGeom>
          <a:solidFill>
            <a:srgbClr val="EEEEEE">
              <a:alpha val="7692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 txBox="1"/>
          <p:nvPr/>
        </p:nvSpPr>
        <p:spPr>
          <a:xfrm>
            <a:off x="1107800" y="1323750"/>
            <a:ext cx="7041000" cy="207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6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GESTÃO DE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6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REDES SOCIAIS</a:t>
            </a:r>
          </a:p>
        </p:txBody>
      </p:sp>
      <p:pic>
        <p:nvPicPr>
          <p:cNvPr id="67" name="Shape 67"/>
          <p:cNvPicPr preferRelativeResize="0"/>
          <p:nvPr/>
        </p:nvPicPr>
        <p:blipFill rotWithShape="1">
          <a:blip r:embed="rId3">
            <a:alphaModFix/>
          </a:blip>
          <a:srcRect r="1642"/>
          <a:stretch/>
        </p:blipFill>
        <p:spPr>
          <a:xfrm>
            <a:off x="75100" y="918575"/>
            <a:ext cx="89938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Shape 68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REDES SOCIAIS - </a:t>
            </a:r>
            <a:r>
              <a:rPr lang="en" sz="3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Negócio de "gente grande"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idx="1"/>
          </p:nvPr>
        </p:nvSpPr>
        <p:spPr>
          <a:xfrm>
            <a:off x="1919813" y="5521476"/>
            <a:ext cx="6199928" cy="1419123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026" name="Picture 2" descr="Resultado de imagem para quantidade usuarios facebook mun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31375"/>
            <a:ext cx="5544616" cy="387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954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/>
          <p:nvPr/>
        </p:nvSpPr>
        <p:spPr>
          <a:xfrm>
            <a:off x="15150" y="1275606"/>
            <a:ext cx="4268818" cy="31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r>
              <a:rPr lang="en" sz="4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PLATAFORMAS </a:t>
            </a:r>
          </a:p>
          <a:p>
            <a:pPr marL="0" lvl="0" indent="0" algn="r">
              <a:spcBef>
                <a:spcPts val="0"/>
              </a:spcBef>
              <a:buNone/>
            </a:pPr>
            <a:r>
              <a:rPr lang="en" sz="4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IMPULSIONAM</a:t>
            </a:r>
          </a:p>
          <a:p>
            <a:pPr marL="0" lvl="0" indent="0" algn="r">
              <a:spcBef>
                <a:spcPts val="0"/>
              </a:spcBef>
              <a:buNone/>
            </a:pPr>
            <a:r>
              <a:rPr lang="en" sz="4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VEÍCULOS DE </a:t>
            </a:r>
          </a:p>
          <a:p>
            <a:pPr marL="0" lvl="0" indent="0" algn="r" rtl="0">
              <a:spcBef>
                <a:spcPts val="0"/>
              </a:spcBef>
              <a:buNone/>
            </a:pPr>
            <a:r>
              <a:rPr lang="en" sz="4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COMUNICAÇÃO</a:t>
            </a:r>
          </a:p>
        </p:txBody>
      </p:sp>
      <p:pic>
        <p:nvPicPr>
          <p:cNvPr id="74" name="Shape 74"/>
          <p:cNvPicPr preferRelativeResize="0"/>
          <p:nvPr/>
        </p:nvPicPr>
        <p:blipFill rotWithShape="1">
          <a:blip r:embed="rId3">
            <a:alphaModFix/>
          </a:blip>
          <a:srcRect l="7434" b="1375"/>
          <a:stretch/>
        </p:blipFill>
        <p:spPr>
          <a:xfrm>
            <a:off x="4427984" y="0"/>
            <a:ext cx="4721453" cy="5164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Shape 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050" y="1515625"/>
            <a:ext cx="3807100" cy="211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Shape 94"/>
          <p:cNvSpPr txBox="1"/>
          <p:nvPr/>
        </p:nvSpPr>
        <p:spPr>
          <a:xfrm>
            <a:off x="3774975" y="798900"/>
            <a:ext cx="6858000" cy="354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COMUNICAÇÃO 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TRADICIONAL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 COMUNICAÇÃO 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NAS REDES SOCIAIS</a:t>
            </a:r>
          </a:p>
        </p:txBody>
      </p:sp>
      <p:cxnSp>
        <p:nvCxnSpPr>
          <p:cNvPr id="95" name="Shape 95"/>
          <p:cNvCxnSpPr/>
          <p:nvPr/>
        </p:nvCxnSpPr>
        <p:spPr>
          <a:xfrm flipH="1">
            <a:off x="799450" y="1614550"/>
            <a:ext cx="1207200" cy="1752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96" name="Shape 96"/>
          <p:cNvCxnSpPr/>
          <p:nvPr/>
        </p:nvCxnSpPr>
        <p:spPr>
          <a:xfrm rot="10800000">
            <a:off x="2245025" y="1630300"/>
            <a:ext cx="1197900" cy="172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FA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hape 101"/>
          <p:cNvPicPr preferRelativeResize="0"/>
          <p:nvPr/>
        </p:nvPicPr>
        <p:blipFill rotWithShape="1">
          <a:blip r:embed="rId3">
            <a:alphaModFix/>
          </a:blip>
          <a:srcRect t="7971" b="12549"/>
          <a:stretch/>
        </p:blipFill>
        <p:spPr>
          <a:xfrm>
            <a:off x="0" y="822650"/>
            <a:ext cx="9144000" cy="365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FA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hape 106"/>
          <p:cNvPicPr preferRelativeResize="0"/>
          <p:nvPr/>
        </p:nvPicPr>
        <p:blipFill rotWithShape="1">
          <a:blip r:embed="rId3">
            <a:alphaModFix amt="16000"/>
          </a:blip>
          <a:srcRect t="7971" b="12549"/>
          <a:stretch/>
        </p:blipFill>
        <p:spPr>
          <a:xfrm>
            <a:off x="0" y="822650"/>
            <a:ext cx="9144000" cy="36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/>
          <p:nvPr/>
        </p:nvSpPr>
        <p:spPr>
          <a:xfrm>
            <a:off x="0" y="20062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QUAIS REQUISITOS O "DÁ UM GOOGLE" OFERECE?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QUE ESTÁ EMBUTIDO NA AÇÃO NAS REDES SOCIAIS?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FA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Shape 112"/>
          <p:cNvPicPr preferRelativeResize="0"/>
          <p:nvPr/>
        </p:nvPicPr>
        <p:blipFill rotWithShape="1">
          <a:blip r:embed="rId3">
            <a:alphaModFix amt="16000"/>
          </a:blip>
          <a:srcRect t="7971" b="12549"/>
          <a:stretch/>
        </p:blipFill>
        <p:spPr>
          <a:xfrm>
            <a:off x="0" y="822650"/>
            <a:ext cx="9144000" cy="36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/>
          <p:nvPr/>
        </p:nvSpPr>
        <p:spPr>
          <a:xfrm>
            <a:off x="1950300" y="4174775"/>
            <a:ext cx="5243400" cy="478500"/>
          </a:xfrm>
          <a:prstGeom prst="rect">
            <a:avLst/>
          </a:prstGeom>
          <a:solidFill>
            <a:srgbClr val="FFFFFF">
              <a:alpha val="3308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 txBox="1"/>
          <p:nvPr/>
        </p:nvSpPr>
        <p:spPr>
          <a:xfrm>
            <a:off x="0" y="20062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QUAIS REQUISITOS O "DÁ UM GOOGLE" OFERECE?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QUE ESTÁ EMBUTIDO NA AÇÃO NAS REDES SOCIAIS?</a:t>
            </a:r>
          </a:p>
        </p:txBody>
      </p:sp>
      <p:sp>
        <p:nvSpPr>
          <p:cNvPr id="115" name="Shape 115"/>
          <p:cNvSpPr txBox="1"/>
          <p:nvPr/>
        </p:nvSpPr>
        <p:spPr>
          <a:xfrm>
            <a:off x="2277000" y="4121650"/>
            <a:ext cx="4590000" cy="478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Acionamento do Robô de buscas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FA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Shape 120"/>
          <p:cNvPicPr preferRelativeResize="0"/>
          <p:nvPr/>
        </p:nvPicPr>
        <p:blipFill rotWithShape="1">
          <a:blip r:embed="rId3">
            <a:alphaModFix amt="16000"/>
          </a:blip>
          <a:srcRect t="7971" b="12549"/>
          <a:stretch/>
        </p:blipFill>
        <p:spPr>
          <a:xfrm>
            <a:off x="0" y="822650"/>
            <a:ext cx="9144000" cy="36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/>
          <p:nvPr/>
        </p:nvSpPr>
        <p:spPr>
          <a:xfrm>
            <a:off x="1686300" y="4182450"/>
            <a:ext cx="5771400" cy="478500"/>
          </a:xfrm>
          <a:prstGeom prst="rect">
            <a:avLst/>
          </a:prstGeom>
          <a:solidFill>
            <a:srgbClr val="FFFFFF">
              <a:alpha val="3308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22" name="Shape 122"/>
          <p:cNvSpPr txBox="1"/>
          <p:nvPr/>
        </p:nvSpPr>
        <p:spPr>
          <a:xfrm>
            <a:off x="0" y="20062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QUAIS REQUISITOS O "DÁ UM GOOGLE" OFERECE?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QUE ESTÁ EMBUTIDO NA AÇÃO NAS REDES SOCIAIS?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x="1752950" y="4121650"/>
            <a:ext cx="5643300" cy="478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Instantaneidade em frações de segundos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FA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hape 128"/>
          <p:cNvPicPr preferRelativeResize="0"/>
          <p:nvPr/>
        </p:nvPicPr>
        <p:blipFill rotWithShape="1">
          <a:blip r:embed="rId3">
            <a:alphaModFix amt="16000"/>
          </a:blip>
          <a:srcRect t="7971" b="12549"/>
          <a:stretch/>
        </p:blipFill>
        <p:spPr>
          <a:xfrm>
            <a:off x="0" y="822650"/>
            <a:ext cx="9144000" cy="36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/>
          <p:nvPr/>
        </p:nvSpPr>
        <p:spPr>
          <a:xfrm>
            <a:off x="1950300" y="4174775"/>
            <a:ext cx="5243400" cy="478500"/>
          </a:xfrm>
          <a:prstGeom prst="rect">
            <a:avLst/>
          </a:prstGeom>
          <a:solidFill>
            <a:srgbClr val="FFFFFF">
              <a:alpha val="3308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0" y="20062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QUAIS REQUISITOS O "DÁ UM GOOGLE" OFERECE?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QUE ESTÁ EMBUTIDO NA AÇÃO NAS REDES SOCIAIS?</a:t>
            </a:r>
          </a:p>
        </p:txBody>
      </p:sp>
      <p:sp>
        <p:nvSpPr>
          <p:cNvPr id="131" name="Shape 131"/>
          <p:cNvSpPr txBox="1"/>
          <p:nvPr/>
        </p:nvSpPr>
        <p:spPr>
          <a:xfrm>
            <a:off x="2277000" y="4121650"/>
            <a:ext cx="4590000" cy="478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Efeito Varredura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FA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Shape 136"/>
          <p:cNvPicPr preferRelativeResize="0"/>
          <p:nvPr/>
        </p:nvPicPr>
        <p:blipFill rotWithShape="1">
          <a:blip r:embed="rId3">
            <a:alphaModFix amt="16000"/>
          </a:blip>
          <a:srcRect t="7971" b="12549"/>
          <a:stretch/>
        </p:blipFill>
        <p:spPr>
          <a:xfrm>
            <a:off x="0" y="822650"/>
            <a:ext cx="9144000" cy="36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/>
          <p:nvPr/>
        </p:nvSpPr>
        <p:spPr>
          <a:xfrm>
            <a:off x="1686300" y="4182450"/>
            <a:ext cx="5771400" cy="478500"/>
          </a:xfrm>
          <a:prstGeom prst="rect">
            <a:avLst/>
          </a:prstGeom>
          <a:solidFill>
            <a:srgbClr val="FFFFFF">
              <a:alpha val="33080"/>
            </a:srgbClr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38" name="Shape 138"/>
          <p:cNvSpPr txBox="1"/>
          <p:nvPr/>
        </p:nvSpPr>
        <p:spPr>
          <a:xfrm>
            <a:off x="0" y="20062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QUAIS REQUISITOS O "DÁ UM GOOGLE" OFERECE?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 QUE ESTÁ EMBUTIDO NA AÇÃO NAS REDES SOCIAIS?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1752950" y="4121650"/>
            <a:ext cx="5643300" cy="478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Seguir, acompanhar, criar uma conexão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hape 144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135050" y="71425"/>
            <a:ext cx="6667500" cy="500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/>
          <p:nvPr/>
        </p:nvSpPr>
        <p:spPr>
          <a:xfrm>
            <a:off x="0" y="2037750"/>
            <a:ext cx="8937600" cy="1068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REDES SOCIAIS REFORMATARAM A MANEIRA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OCORREREM AS COISAS NO MUNDO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hape 163"/>
          <p:cNvPicPr preferRelativeResize="0"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135050" y="71425"/>
            <a:ext cx="6667500" cy="500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Shape 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20804" y="1500197"/>
            <a:ext cx="4190144" cy="2143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263" y="1500175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Shape 166"/>
          <p:cNvPicPr preferRelativeResize="0"/>
          <p:nvPr/>
        </p:nvPicPr>
        <p:blipFill rotWithShape="1">
          <a:blip r:embed="rId6">
            <a:alphaModFix/>
          </a:blip>
          <a:srcRect r="33581"/>
          <a:stretch/>
        </p:blipFill>
        <p:spPr>
          <a:xfrm>
            <a:off x="6750350" y="1500188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73"/>
          <p:cNvSpPr txBox="1"/>
          <p:nvPr/>
        </p:nvSpPr>
        <p:spPr>
          <a:xfrm>
            <a:off x="0" y="1851670"/>
            <a:ext cx="4611548" cy="19442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ESTRATÉGIAS PARA FORTALECIMENTO DA</a:t>
            </a:r>
          </a:p>
          <a:p>
            <a:pPr algn="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COMUNICAÇÃO EM UMA DEMOCRACIA REPRESENTATIVA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514" y="653015"/>
            <a:ext cx="381642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              ÁREAS FORTALECIDAS PARA O EXERCÍCIO</a:t>
            </a:r>
          </a:p>
          <a:p>
            <a:r>
              <a:rPr lang="pt-BR" dirty="0"/>
              <a:t> </a:t>
            </a:r>
            <a:r>
              <a:rPr lang="pt-BR" dirty="0" smtClean="0"/>
              <a:t>                      DO LEGISLATIVO MODERNO</a:t>
            </a:r>
          </a:p>
          <a:p>
            <a:r>
              <a:rPr lang="pt-BR" dirty="0" smtClean="0"/>
              <a:t>- COMUNICAÇÃO</a:t>
            </a:r>
          </a:p>
          <a:p>
            <a:r>
              <a:rPr lang="pt-BR" dirty="0"/>
              <a:t> </a:t>
            </a:r>
            <a:r>
              <a:rPr lang="pt-BR" dirty="0" smtClean="0"/>
              <a:t>- ESCOLA LEGISLATIVA</a:t>
            </a:r>
          </a:p>
          <a:p>
            <a:r>
              <a:rPr lang="pt-BR" dirty="0" smtClean="0"/>
              <a:t>- FRENTES PARLAMENTARES </a:t>
            </a:r>
          </a:p>
          <a:p>
            <a:r>
              <a:rPr lang="pt-BR" dirty="0" smtClean="0"/>
              <a:t>- AÇÕES DE EXEMPLARIDADE</a:t>
            </a:r>
            <a:endParaRPr lang="pt-BR" dirty="0"/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051474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73"/>
          <p:cNvSpPr txBox="1"/>
          <p:nvPr/>
        </p:nvSpPr>
        <p:spPr>
          <a:xfrm>
            <a:off x="0" y="276600"/>
            <a:ext cx="9144000" cy="19442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NAVEGAÇÃO PRIORITÁRIA </a:t>
            </a:r>
            <a:r>
              <a:rPr lang="en-US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É</a:t>
            </a: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DAS REDES SOCIAIS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2115"/>
            <a:ext cx="9144000" cy="37513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059582"/>
            <a:ext cx="9144000" cy="45719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2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1"/>
          <a:stretch/>
        </p:blipFill>
        <p:spPr>
          <a:xfrm>
            <a:off x="0" y="0"/>
            <a:ext cx="9144000" cy="516403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                 ICÔNICO E AMIGÁVEL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896" y="1794837"/>
            <a:ext cx="5734208" cy="213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53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        Um mundo em rede colaborativa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485022"/>
            <a:ext cx="3987823" cy="3083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04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            Educação Digital – Reputação Pessoal</a:t>
            </a:r>
            <a:endParaRPr lang="pt-BR" dirty="0"/>
          </a:p>
        </p:txBody>
      </p:sp>
      <p:sp>
        <p:nvSpPr>
          <p:cNvPr id="5" name="AutoShape 4" descr="Resultado de imagem para digital education"/>
          <p:cNvSpPr>
            <a:spLocks noGrp="1" noChangeAspect="1" noChangeArrowheads="1"/>
          </p:cNvSpPr>
          <p:nvPr>
            <p:ph type="body" idx="1"/>
          </p:nvPr>
        </p:nvSpPr>
        <p:spPr bwMode="auto">
          <a:xfrm>
            <a:off x="1703789" y="4289766"/>
            <a:ext cx="4920517" cy="197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030" name="Picture 6" descr="Resultado de imagem para digital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47614"/>
            <a:ext cx="5280521" cy="3514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0548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 ESPAÇO PARA ARBÍTRIO DO OUTRO</a:t>
            </a:r>
          </a:p>
          <a:p>
            <a:r>
              <a:rPr lang="pt-BR" dirty="0" smtClean="0"/>
              <a:t>RESPEITO AO TEMPO DO OUTRO</a:t>
            </a:r>
          </a:p>
          <a:p>
            <a:r>
              <a:rPr lang="pt-BR" dirty="0" smtClean="0"/>
              <a:t>CADA INFORMAÇÃO EM CADA GRUPO</a:t>
            </a:r>
          </a:p>
          <a:p>
            <a:r>
              <a:rPr lang="pt-BR" dirty="0" smtClean="0"/>
              <a:t>MENSAGENS SEM VERDADES ABSOLUTAS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4988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5522" r="4255" b="10552"/>
          <a:stretch/>
        </p:blipFill>
        <p:spPr>
          <a:xfrm>
            <a:off x="-36512" y="-452586"/>
            <a:ext cx="9217024" cy="59032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CURADORIA DE NOTÍCIAS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5522" r="4255" b="10552"/>
          <a:stretch/>
        </p:blipFill>
        <p:spPr>
          <a:xfrm>
            <a:off x="-36512" y="-452586"/>
            <a:ext cx="9217024" cy="59032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GOOGLE ALERTS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512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5522" r="4255" b="10552"/>
          <a:stretch/>
        </p:blipFill>
        <p:spPr>
          <a:xfrm>
            <a:off x="-36512" y="-452586"/>
            <a:ext cx="9217024" cy="59032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APPS GERAIS </a:t>
            </a:r>
            <a:r>
              <a:rPr lang="mr-IN" sz="2800" b="1" dirty="0" smtClean="0">
                <a:latin typeface="Calibri" charset="0"/>
                <a:ea typeface="Calibri" charset="0"/>
                <a:cs typeface="Calibri" charset="0"/>
              </a:rPr>
              <a:t>–</a:t>
            </a:r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 JORNAIS BRASILEIROS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7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5522" r="4255" b="10552"/>
          <a:stretch/>
        </p:blipFill>
        <p:spPr>
          <a:xfrm>
            <a:off x="-36512" y="-452586"/>
            <a:ext cx="9217024" cy="59032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APPS DE INSTITUIÇÕES E ONGS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730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5522" r="4255" b="10552"/>
          <a:stretch/>
        </p:blipFill>
        <p:spPr>
          <a:xfrm>
            <a:off x="-36512" y="-452586"/>
            <a:ext cx="9217024" cy="59032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ASSINATURAS DE NEWSLETTER DO SETOR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452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5" t="5522" r="4255" b="10552"/>
          <a:stretch/>
        </p:blipFill>
        <p:spPr>
          <a:xfrm>
            <a:off x="-36512" y="-452586"/>
            <a:ext cx="9217024" cy="59032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ASSINATURAS DE NEWSLETTER JURÍDICAS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807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555526"/>
            <a:ext cx="6452412" cy="380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768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/>
          <p:nvPr/>
        </p:nvSpPr>
        <p:spPr>
          <a:xfrm>
            <a:off x="4774500" y="2127900"/>
            <a:ext cx="4369500" cy="88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PRODUÇÃO</a:t>
            </a:r>
          </a:p>
        </p:txBody>
      </p:sp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175" y="528175"/>
            <a:ext cx="4972705" cy="37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/>
          <p:nvPr/>
        </p:nvSpPr>
        <p:spPr>
          <a:xfrm>
            <a:off x="4774500" y="2127900"/>
            <a:ext cx="3930900" cy="88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DISTRIBUIÇÃO</a:t>
            </a:r>
          </a:p>
        </p:txBody>
      </p:sp>
      <p:pic>
        <p:nvPicPr>
          <p:cNvPr id="178" name="Shape 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675" y="784272"/>
            <a:ext cx="4477275" cy="357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/>
        </p:nvSpPr>
        <p:spPr>
          <a:xfrm>
            <a:off x="829200" y="2773575"/>
            <a:ext cx="7485600" cy="137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24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Comunicação com diagnóstico, antecipação da informação, olhar único e diferenciado, ferramentas, talento e rapidez de distribuição.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617600" y="1533050"/>
            <a:ext cx="3234600" cy="88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PRODUÇÃO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4810775" y="1533050"/>
            <a:ext cx="3930900" cy="887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DISTRIBUIÇÃO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PUBLICAÇÃO </a:t>
            </a:r>
            <a:r>
              <a:rPr lang="en" sz="3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3000" b="1" dirty="0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Falando de timing</a:t>
            </a:r>
          </a:p>
        </p:txBody>
      </p:sp>
      <p:pic>
        <p:nvPicPr>
          <p:cNvPr id="191" name="Shape 1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350" y="1262300"/>
            <a:ext cx="3321500" cy="332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 txBox="1"/>
          <p:nvPr/>
        </p:nvSpPr>
        <p:spPr>
          <a:xfrm>
            <a:off x="4442650" y="2235000"/>
            <a:ext cx="4487700" cy="137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MANHÃ SEGUINTE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PUBICAÇÃO - </a:t>
            </a:r>
            <a:r>
              <a:rPr lang="en" sz="3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Falando de timing</a:t>
            </a:r>
          </a:p>
        </p:txBody>
      </p:sp>
      <p:sp>
        <p:nvSpPr>
          <p:cNvPr id="198" name="Shape 198"/>
          <p:cNvSpPr txBox="1"/>
          <p:nvPr/>
        </p:nvSpPr>
        <p:spPr>
          <a:xfrm>
            <a:off x="4442650" y="2235000"/>
            <a:ext cx="4487700" cy="137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30 A 60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MINUTOS</a:t>
            </a:r>
          </a:p>
        </p:txBody>
      </p:sp>
      <p:pic>
        <p:nvPicPr>
          <p:cNvPr id="199" name="Shape 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17575" y="-608575"/>
            <a:ext cx="6360626" cy="6360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PUBLICAÇÃO - </a:t>
            </a:r>
            <a:r>
              <a:rPr lang="en" sz="3000" b="1" dirty="0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Falando de timing</a:t>
            </a:r>
          </a:p>
        </p:txBody>
      </p:sp>
      <p:sp>
        <p:nvSpPr>
          <p:cNvPr id="205" name="Shape 205"/>
          <p:cNvSpPr txBox="1"/>
          <p:nvPr/>
        </p:nvSpPr>
        <p:spPr>
          <a:xfrm>
            <a:off x="4442650" y="2235000"/>
            <a:ext cx="4487700" cy="137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PRÓXIMO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TELEJORNAL</a:t>
            </a:r>
          </a:p>
        </p:txBody>
      </p:sp>
      <p:pic>
        <p:nvPicPr>
          <p:cNvPr id="206" name="Shape 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700" y="695613"/>
            <a:ext cx="4650776" cy="465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PUBLICAÇÃO </a:t>
            </a:r>
            <a:r>
              <a:rPr lang="en" sz="3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3000" b="1" dirty="0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Falando de timing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4442650" y="2235000"/>
            <a:ext cx="4487700" cy="137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10 MINUTOS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 2 HORAS</a:t>
            </a:r>
          </a:p>
        </p:txBody>
      </p:sp>
      <p:pic>
        <p:nvPicPr>
          <p:cNvPr id="213" name="Shape 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000" y="951200"/>
            <a:ext cx="4046899" cy="404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PUBLICAÇÃO </a:t>
            </a:r>
            <a:r>
              <a:rPr lang="en" sz="3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3000" b="1" dirty="0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Falando de timing</a:t>
            </a:r>
          </a:p>
        </p:txBody>
      </p:sp>
      <p:sp>
        <p:nvSpPr>
          <p:cNvPr id="219" name="Shape 219"/>
          <p:cNvSpPr txBox="1"/>
          <p:nvPr/>
        </p:nvSpPr>
        <p:spPr>
          <a:xfrm>
            <a:off x="4442650" y="2235000"/>
            <a:ext cx="4487700" cy="1376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20 MINUTOS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43434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 2 HORAS</a:t>
            </a:r>
          </a:p>
        </p:txBody>
      </p:sp>
      <p:pic>
        <p:nvPicPr>
          <p:cNvPr id="220" name="Shape 220"/>
          <p:cNvPicPr preferRelativeResize="0"/>
          <p:nvPr/>
        </p:nvPicPr>
        <p:blipFill rotWithShape="1">
          <a:blip r:embed="rId3">
            <a:alphaModFix/>
          </a:blip>
          <a:srcRect l="25501"/>
          <a:stretch/>
        </p:blipFill>
        <p:spPr>
          <a:xfrm>
            <a:off x="1532225" y="839275"/>
            <a:ext cx="4108350" cy="5514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TIMING REDES SOCIAIS </a:t>
            </a:r>
          </a:p>
        </p:txBody>
      </p:sp>
      <p:pic>
        <p:nvPicPr>
          <p:cNvPr id="226" name="Shape 2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325" y="791800"/>
            <a:ext cx="4046900" cy="40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Shape 227"/>
          <p:cNvSpPr txBox="1"/>
          <p:nvPr/>
        </p:nvSpPr>
        <p:spPr>
          <a:xfrm>
            <a:off x="3823800" y="2291725"/>
            <a:ext cx="52848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48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INSTANTANEIDADE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/>
          <p:nvPr/>
        </p:nvSpPr>
        <p:spPr>
          <a:xfrm>
            <a:off x="-347600" y="22468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FORMATAÇÃO DE MATÉRIAS INFORMATIVAS</a:t>
            </a:r>
          </a:p>
        </p:txBody>
      </p:sp>
      <p:pic>
        <p:nvPicPr>
          <p:cNvPr id="233" name="Shape 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7800" y="0"/>
            <a:ext cx="4796700" cy="47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Shape 238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2405188" y="291400"/>
            <a:ext cx="4333624" cy="433362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 txBox="1"/>
          <p:nvPr/>
        </p:nvSpPr>
        <p:spPr>
          <a:xfrm>
            <a:off x="0" y="14455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7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JORNAL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0" y="25347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600">
                <a:solidFill>
                  <a:srgbClr val="EFEFEF"/>
                </a:solidFill>
                <a:latin typeface="Calibri"/>
                <a:ea typeface="Calibri"/>
                <a:cs typeface="Calibri"/>
                <a:sym typeface="Calibri"/>
              </a:rPr>
              <a:t>Completa e contextualizada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Shape 245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1339900" y="-1217125"/>
            <a:ext cx="6360626" cy="6360626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/>
        </p:nvSpPr>
        <p:spPr>
          <a:xfrm>
            <a:off x="0" y="14455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7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RÁDIO</a:t>
            </a:r>
          </a:p>
        </p:txBody>
      </p:sp>
      <p:sp>
        <p:nvSpPr>
          <p:cNvPr id="247" name="Shape 247"/>
          <p:cNvSpPr txBox="1"/>
          <p:nvPr/>
        </p:nvSpPr>
        <p:spPr>
          <a:xfrm>
            <a:off x="0" y="25347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6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Básica e com entradas adicionais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Shape 252"/>
          <p:cNvPicPr preferRelativeResize="0"/>
          <p:nvPr/>
        </p:nvPicPr>
        <p:blipFill rotWithShape="1">
          <a:blip r:embed="rId3">
            <a:alphaModFix amt="10000"/>
          </a:blip>
          <a:srcRect l="25501"/>
          <a:stretch/>
        </p:blipFill>
        <p:spPr>
          <a:xfrm>
            <a:off x="3022800" y="514425"/>
            <a:ext cx="4108350" cy="551455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Shape 253"/>
          <p:cNvSpPr txBox="1"/>
          <p:nvPr/>
        </p:nvSpPr>
        <p:spPr>
          <a:xfrm>
            <a:off x="0" y="14455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7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PORTAL</a:t>
            </a:r>
          </a:p>
        </p:txBody>
      </p:sp>
      <p:sp>
        <p:nvSpPr>
          <p:cNvPr id="254" name="Shape 254"/>
          <p:cNvSpPr txBox="1"/>
          <p:nvPr/>
        </p:nvSpPr>
        <p:spPr>
          <a:xfrm>
            <a:off x="0" y="25347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6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Em constante atualização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Shape 259"/>
          <p:cNvPicPr preferRelativeResize="0"/>
          <p:nvPr/>
        </p:nvPicPr>
        <p:blipFill>
          <a:blip r:embed="rId3">
            <a:alphaModFix amt="17000"/>
          </a:blip>
          <a:stretch>
            <a:fillRect/>
          </a:stretch>
        </p:blipFill>
        <p:spPr>
          <a:xfrm>
            <a:off x="2548550" y="426825"/>
            <a:ext cx="4046899" cy="4046899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Shape 260"/>
          <p:cNvSpPr txBox="1"/>
          <p:nvPr/>
        </p:nvSpPr>
        <p:spPr>
          <a:xfrm>
            <a:off x="0" y="14455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7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TV</a:t>
            </a:r>
          </a:p>
        </p:txBody>
      </p:sp>
      <p:sp>
        <p:nvSpPr>
          <p:cNvPr id="261" name="Shape 261"/>
          <p:cNvSpPr txBox="1"/>
          <p:nvPr/>
        </p:nvSpPr>
        <p:spPr>
          <a:xfrm>
            <a:off x="0" y="25347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6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Entrada única e repassada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6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a canais parceiros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hape 266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1959000" y="35905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 txBox="1"/>
          <p:nvPr/>
        </p:nvSpPr>
        <p:spPr>
          <a:xfrm>
            <a:off x="0" y="14455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7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SITE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0" y="25347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6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Publicação completa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Shape 273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1758725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Shape 274"/>
          <p:cNvSpPr txBox="1"/>
          <p:nvPr/>
        </p:nvSpPr>
        <p:spPr>
          <a:xfrm>
            <a:off x="0" y="14455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7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REDES SOCIAIS</a:t>
            </a:r>
          </a:p>
        </p:txBody>
      </p:sp>
      <p:sp>
        <p:nvSpPr>
          <p:cNvPr id="275" name="Shape 275"/>
          <p:cNvSpPr txBox="1"/>
          <p:nvPr/>
        </p:nvSpPr>
        <p:spPr>
          <a:xfrm>
            <a:off x="0" y="2534750"/>
            <a:ext cx="91440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6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Publicações de "flagrantes" da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6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informação e de acompanhamento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CB9A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Shape 2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750" y="961875"/>
            <a:ext cx="5524500" cy="367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CB9A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Shape 285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1809750" y="961875"/>
            <a:ext cx="5524500" cy="3676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Shape 286"/>
          <p:cNvSpPr txBox="1"/>
          <p:nvPr/>
        </p:nvSpPr>
        <p:spPr>
          <a:xfrm>
            <a:off x="23600" y="2261100"/>
            <a:ext cx="91440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COMUNICAÇÃO BASEADA NO INTERESSE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AUMENTAR ALCANCE E PERSUASÃO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Shape 2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3886" y="491575"/>
            <a:ext cx="7036225" cy="469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Shape 296"/>
          <p:cNvPicPr preferRelativeResize="0"/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1053886" y="491575"/>
            <a:ext cx="7036225" cy="469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Shape 297"/>
          <p:cNvSpPr txBox="1"/>
          <p:nvPr/>
        </p:nvSpPr>
        <p:spPr>
          <a:xfrm>
            <a:off x="41275" y="2043763"/>
            <a:ext cx="9144000" cy="158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TODA PUBLICAÇÃO SEGUE UM MAPA DE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ESTRATÉGIA COM RADAR CONTÍNUO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DE CORREÇÃO DE RUMO E AFINAÇÃO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 txBox="1"/>
          <p:nvPr/>
        </p:nvSpPr>
        <p:spPr>
          <a:xfrm>
            <a:off x="41275" y="2043763"/>
            <a:ext cx="9144000" cy="158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TODA COMUNICAÇÃO SEGUE UM MAPA DE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ESTRATÉGIA COM RADAR CONTÍNUO DE 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CORREÇÃO DE RUMO E AFINAÇÃO</a:t>
            </a:r>
          </a:p>
        </p:txBody>
      </p:sp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 t="9706"/>
          <a:stretch/>
        </p:blipFill>
        <p:spPr>
          <a:xfrm>
            <a:off x="0" y="-362750"/>
            <a:ext cx="9144000" cy="5506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Shape 308"/>
          <p:cNvPicPr preferRelativeResize="0"/>
          <p:nvPr/>
        </p:nvPicPr>
        <p:blipFill rotWithShape="1">
          <a:blip r:embed="rId3">
            <a:alphaModFix amt="20000"/>
          </a:blip>
          <a:srcRect t="9706"/>
          <a:stretch/>
        </p:blipFill>
        <p:spPr>
          <a:xfrm>
            <a:off x="0" y="-362750"/>
            <a:ext cx="9144000" cy="550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Shape 309"/>
          <p:cNvSpPr txBox="1"/>
          <p:nvPr/>
        </p:nvSpPr>
        <p:spPr>
          <a:xfrm>
            <a:off x="41275" y="2043763"/>
            <a:ext cx="9144000" cy="158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QUAL MEU GRANDE OBJETIVO COMPOSTO DE</a:t>
            </a:r>
          </a:p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PEQUENAS AÇÕES E OBJETIVOS ESTRATÉGICOS: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Shape 314"/>
          <p:cNvPicPr preferRelativeResize="0"/>
          <p:nvPr/>
        </p:nvPicPr>
        <p:blipFill rotWithShape="1">
          <a:blip r:embed="rId3">
            <a:alphaModFix amt="20000"/>
          </a:blip>
          <a:srcRect t="9706"/>
          <a:stretch/>
        </p:blipFill>
        <p:spPr>
          <a:xfrm>
            <a:off x="0" y="-362750"/>
            <a:ext cx="9144000" cy="550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Shape 315"/>
          <p:cNvSpPr txBox="1"/>
          <p:nvPr/>
        </p:nvSpPr>
        <p:spPr>
          <a:xfrm>
            <a:off x="318150" y="1707950"/>
            <a:ext cx="8507700" cy="2990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4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Comunicar</a:t>
            </a: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meus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eleitores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fãs</a:t>
            </a:r>
            <a:endParaRPr lang="en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4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Formar</a:t>
            </a: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novos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fãs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seguidores</a:t>
            </a:r>
            <a:endParaRPr lang="en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Manter</a:t>
            </a:r>
            <a:r>
              <a:rPr lang="en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4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audiência</a:t>
            </a: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trânsito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vivo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nos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meus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espaços</a:t>
            </a:r>
            <a:endParaRPr lang="en" sz="2400" b="1" dirty="0" smtClean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 b="1" dirty="0" smtClean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4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Manter</a:t>
            </a: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conectividade</a:t>
            </a:r>
            <a:endParaRPr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Shape 316"/>
          <p:cNvSpPr txBox="1"/>
          <p:nvPr/>
        </p:nvSpPr>
        <p:spPr>
          <a:xfrm>
            <a:off x="338850" y="320275"/>
            <a:ext cx="84663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72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GRUPO 1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Shape 321"/>
          <p:cNvPicPr preferRelativeResize="0"/>
          <p:nvPr/>
        </p:nvPicPr>
        <p:blipFill rotWithShape="1">
          <a:blip r:embed="rId3">
            <a:alphaModFix amt="20000"/>
          </a:blip>
          <a:srcRect t="9706"/>
          <a:stretch/>
        </p:blipFill>
        <p:spPr>
          <a:xfrm>
            <a:off x="0" y="-362750"/>
            <a:ext cx="9144000" cy="550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Shape 322"/>
          <p:cNvSpPr txBox="1"/>
          <p:nvPr/>
        </p:nvSpPr>
        <p:spPr>
          <a:xfrm>
            <a:off x="318150" y="1707950"/>
            <a:ext cx="8507700" cy="2990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4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Comunicar</a:t>
            </a: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lideranças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formadores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opinião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cidade</a:t>
            </a:r>
            <a:endParaRPr lang="en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4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Comunicar</a:t>
            </a: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cidadãos</a:t>
            </a:r>
            <a:endParaRPr lang="en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4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Comunicar</a:t>
            </a:r>
            <a:r>
              <a:rPr lang="en" sz="24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simpatizantes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dos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temas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domínio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cidade</a:t>
            </a: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fora da </a:t>
            </a:r>
            <a:r>
              <a:rPr lang="en-US" sz="24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cidade</a:t>
            </a:r>
            <a:endParaRPr lang="en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6985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Shape 323"/>
          <p:cNvSpPr txBox="1"/>
          <p:nvPr/>
        </p:nvSpPr>
        <p:spPr>
          <a:xfrm>
            <a:off x="338850" y="320275"/>
            <a:ext cx="84663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72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GRUPO 2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Shape 328"/>
          <p:cNvPicPr preferRelativeResize="0"/>
          <p:nvPr/>
        </p:nvPicPr>
        <p:blipFill rotWithShape="1">
          <a:blip r:embed="rId3">
            <a:alphaModFix amt="20000"/>
          </a:blip>
          <a:srcRect t="9706"/>
          <a:stretch/>
        </p:blipFill>
        <p:spPr>
          <a:xfrm>
            <a:off x="0" y="-362750"/>
            <a:ext cx="9144000" cy="5506251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Shape 329"/>
          <p:cNvSpPr txBox="1"/>
          <p:nvPr/>
        </p:nvSpPr>
        <p:spPr>
          <a:xfrm>
            <a:off x="318150" y="1707950"/>
            <a:ext cx="8825850" cy="2990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Comunicar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organizações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causa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comum</a:t>
            </a:r>
            <a:endParaRPr lang="en"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Comunicar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imprensa</a:t>
            </a:r>
            <a:endParaRPr lang="en"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Comunicar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agentes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públicos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2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entidades</a:t>
            </a:r>
            <a:r>
              <a:rPr lang="en-US" sz="22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2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privad</a:t>
            </a:r>
            <a:r>
              <a:rPr lang="en-US" sz="22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endParaRPr lang="en"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Comunicar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formadores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" sz="2200" b="1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opinião</a:t>
            </a:r>
            <a:r>
              <a:rPr lang="en" sz="22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" sz="22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parlamentares</a:t>
            </a:r>
            <a:r>
              <a:rPr lang="en-US" sz="22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2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outras</a:t>
            </a:r>
            <a:r>
              <a:rPr lang="en-US" sz="22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esferas</a:t>
            </a:r>
            <a:endParaRPr lang="en"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sz="22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Shape 330"/>
          <p:cNvSpPr txBox="1"/>
          <p:nvPr/>
        </p:nvSpPr>
        <p:spPr>
          <a:xfrm>
            <a:off x="338850" y="320275"/>
            <a:ext cx="8466300" cy="147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72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GRUPO 3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Shape 3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14150"/>
            <a:ext cx="4194975" cy="332935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Shape 336"/>
          <p:cNvSpPr txBox="1"/>
          <p:nvPr/>
        </p:nvSpPr>
        <p:spPr>
          <a:xfrm>
            <a:off x="3753775" y="865775"/>
            <a:ext cx="5078100" cy="1689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6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POR QUE É IMPORTANTE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sz="36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MANTER A PLURALIDADE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36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NAS ESTRATÉGIAS?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Shape 3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14150"/>
            <a:ext cx="4194975" cy="332935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Shape 342"/>
          <p:cNvSpPr txBox="1"/>
          <p:nvPr/>
        </p:nvSpPr>
        <p:spPr>
          <a:xfrm>
            <a:off x="338975" y="612125"/>
            <a:ext cx="8681400" cy="1776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Mantenho minha base conectada e formada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000" b="1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A base estará ao alcance de comunicação e reação para ações e posição</a:t>
            </a:r>
          </a:p>
        </p:txBody>
      </p:sp>
      <p:sp>
        <p:nvSpPr>
          <p:cNvPr id="343" name="Shape 343"/>
          <p:cNvSpPr txBox="1"/>
          <p:nvPr/>
        </p:nvSpPr>
        <p:spPr>
          <a:xfrm>
            <a:off x="4194975" y="2047000"/>
            <a:ext cx="4753800" cy="3003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Estarei somando novos públicos e formando influenciadores em várias camadas de interesse que - estes sim - poderão ser a parte que falta para meus interesses e causas chegarem até outros meios, outros grupos, outras tribos e impactarem na sociedade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2000" b="1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sz="2000" b="1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PRECISAMOS DIMENSIONAR QUAL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IMPACTO QUEREMOS CAUSAR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PRECISAMOS DIMENSIONAR QUAL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IMPACTO QUEREMOS CAUSAR</a:t>
            </a:r>
          </a:p>
        </p:txBody>
      </p:sp>
      <p:sp>
        <p:nvSpPr>
          <p:cNvPr id="354" name="Shape 354"/>
          <p:cNvSpPr txBox="1"/>
          <p:nvPr/>
        </p:nvSpPr>
        <p:spPr>
          <a:xfrm>
            <a:off x="2277000" y="2937400"/>
            <a:ext cx="4590000" cy="39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 dirty="0" err="1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Nossa</a:t>
            </a:r>
            <a:r>
              <a:rPr lang="en" sz="2400" dirty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base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PRECISAMOS DIMENSIONAR QUAL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IMPACTO QUEREMOS CAUSAR</a:t>
            </a:r>
          </a:p>
        </p:txBody>
      </p:sp>
      <p:sp>
        <p:nvSpPr>
          <p:cNvPr id="360" name="Shape 360"/>
          <p:cNvSpPr txBox="1"/>
          <p:nvPr/>
        </p:nvSpPr>
        <p:spPr>
          <a:xfrm>
            <a:off x="2277000" y="2937400"/>
            <a:ext cx="4590000" cy="39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Nossa base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Decisores e agentes políticos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PRECISAMOS DIMENSIONAR QUAL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IMPACTO QUEREMOS CAUSAR</a:t>
            </a:r>
          </a:p>
        </p:txBody>
      </p:sp>
      <p:sp>
        <p:nvSpPr>
          <p:cNvPr id="366" name="Shape 366"/>
          <p:cNvSpPr txBox="1"/>
          <p:nvPr/>
        </p:nvSpPr>
        <p:spPr>
          <a:xfrm>
            <a:off x="2277000" y="2937400"/>
            <a:ext cx="4590000" cy="39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Nossa base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Decisores e agentes políticos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Imprensa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hape 371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PRECISAMOS DIMENSIONAR QUAL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IMPACTO QUEREMOS CAUSAR</a:t>
            </a:r>
          </a:p>
        </p:txBody>
      </p:sp>
      <p:sp>
        <p:nvSpPr>
          <p:cNvPr id="372" name="Shape 372"/>
          <p:cNvSpPr txBox="1"/>
          <p:nvPr/>
        </p:nvSpPr>
        <p:spPr>
          <a:xfrm>
            <a:off x="2277000" y="2937400"/>
            <a:ext cx="4590000" cy="39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Nossa base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Decisores e agentes políticos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Imprensa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240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Sociedade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Shape 377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1764625" y="100175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Shape 378"/>
          <p:cNvSpPr txBox="1"/>
          <p:nvPr/>
        </p:nvSpPr>
        <p:spPr>
          <a:xfrm>
            <a:off x="0" y="20062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PENSANDO NAS REDES SOCIAIS COMO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MEIO DE COMUNICAÇÃO...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/>
          <p:nvPr/>
        </p:nvSpPr>
        <p:spPr>
          <a:xfrm>
            <a:off x="0" y="1658650"/>
            <a:ext cx="9144000" cy="1296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PENSANDO NA REDE SOCIAL COMO UMA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GRADE DE INSERÇÕES DE TV</a:t>
            </a:r>
          </a:p>
        </p:txBody>
      </p:sp>
      <p:pic>
        <p:nvPicPr>
          <p:cNvPr id="384" name="Shape 3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1913" y="543625"/>
            <a:ext cx="6740176" cy="421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Shape 389"/>
          <p:cNvPicPr preferRelativeResize="0"/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1201913" y="543625"/>
            <a:ext cx="6740176" cy="421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Shape 390"/>
          <p:cNvSpPr txBox="1"/>
          <p:nvPr/>
        </p:nvSpPr>
        <p:spPr>
          <a:xfrm>
            <a:off x="0" y="1658650"/>
            <a:ext cx="9144000" cy="1296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PENSANDO NA REDE SOCIAL COMO UMA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GRADE DE INSERÇÕES DE TV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>
            <a:alpha val="76920"/>
          </a:srgbClr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PENSANDO NA REDE SOCIAL COMO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UM JORNAL COM CADERNOS</a:t>
            </a:r>
          </a:p>
        </p:txBody>
      </p:sp>
      <p:pic>
        <p:nvPicPr>
          <p:cNvPr id="396" name="Shape 3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1830"/>
            <a:ext cx="9143999" cy="4501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Shape 401"/>
          <p:cNvPicPr preferRelativeResize="0"/>
          <p:nvPr/>
        </p:nvPicPr>
        <p:blipFill>
          <a:blip r:embed="rId3">
            <a:alphaModFix amt="11000"/>
          </a:blip>
          <a:stretch>
            <a:fillRect/>
          </a:stretch>
        </p:blipFill>
        <p:spPr>
          <a:xfrm>
            <a:off x="0" y="641830"/>
            <a:ext cx="9143999" cy="4501670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Shape 402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PENSANDO NA REDE SOCIAL COMO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UM JORNAL COM CADERNOS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/>
          <p:nvPr/>
        </p:nvSpPr>
        <p:spPr>
          <a:xfrm>
            <a:off x="3776675" y="1652775"/>
            <a:ext cx="53379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48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POSTS AVULSOS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48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EM SEQUÊNCIA?</a:t>
            </a:r>
          </a:p>
        </p:txBody>
      </p:sp>
      <p:pic>
        <p:nvPicPr>
          <p:cNvPr id="408" name="Shape 4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375" y="1814500"/>
            <a:ext cx="3028950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/>
          <p:nvPr/>
        </p:nvSpPr>
        <p:spPr>
          <a:xfrm>
            <a:off x="3617600" y="1730850"/>
            <a:ext cx="5337900" cy="1681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OU UMA PROGRAMAÇÃO IDEALIZADA PARA CONTEMPLAR OS PÚBLICOS ALVOS?</a:t>
            </a:r>
          </a:p>
        </p:txBody>
      </p:sp>
      <p:pic>
        <p:nvPicPr>
          <p:cNvPr id="414" name="Shape 4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7275" y="1816888"/>
            <a:ext cx="2268712" cy="15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QUANDO A COMUNICAÇÃO </a:t>
            </a:r>
            <a:r>
              <a:rPr lang="en" sz="30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</a:t>
            </a:r>
            <a:r>
              <a:rPr lang="en" sz="3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30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APENAS PARA O MEU PÚBLICO DIRETO </a:t>
            </a:r>
          </a:p>
        </p:txBody>
      </p:sp>
      <p:sp>
        <p:nvSpPr>
          <p:cNvPr id="420" name="Shape 420"/>
          <p:cNvSpPr txBox="1"/>
          <p:nvPr/>
        </p:nvSpPr>
        <p:spPr>
          <a:xfrm>
            <a:off x="277800" y="1381225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Avisos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agenda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Notas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posicionamento</a:t>
            </a:r>
            <a:endParaRPr lang="en" dirty="0" smtClea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 smtClea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Reforço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notas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avisos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terceiros</a:t>
            </a:r>
            <a:endParaRPr lang="en" dirty="0" smtClea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 smtClea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Jornalismo</a:t>
            </a: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da agenda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 smtClea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Campanhas</a:t>
            </a: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 smtClea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27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QUANDO A COMUNICAÇÃO PRETENDE ATINGIR PÚBLICOS DIVERSOS A PARTIR DOS MEUS INTERESSES E CAUSAS </a:t>
            </a:r>
          </a:p>
        </p:txBody>
      </p:sp>
      <p:sp>
        <p:nvSpPr>
          <p:cNvPr id="426" name="Shape 426"/>
          <p:cNvSpPr txBox="1"/>
          <p:nvPr/>
        </p:nvSpPr>
        <p:spPr>
          <a:xfrm>
            <a:off x="277800" y="1192700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Produção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análise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contexto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</a:t>
            </a: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dução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dados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Esclarecimento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para a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socidade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Jornalismo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da agenda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institucional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plenária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Curadoria</a:t>
            </a:r>
            <a:r>
              <a:rPr lang="en-US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temas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interesse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cidadania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paradigma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Brasil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imprensa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Espaço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opiniões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especialistas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Memória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cidade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suas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questões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comparativos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158750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8"/>
          <a:stretch/>
        </p:blipFill>
        <p:spPr>
          <a:xfrm>
            <a:off x="0" y="-6971"/>
            <a:ext cx="9144000" cy="524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3148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8"/>
          <a:stretch/>
        </p:blipFill>
        <p:spPr>
          <a:xfrm>
            <a:off x="0" y="-6971"/>
            <a:ext cx="9144000" cy="524301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IMAGEM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15810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8"/>
          <a:stretch/>
        </p:blipFill>
        <p:spPr>
          <a:xfrm>
            <a:off x="0" y="-6971"/>
            <a:ext cx="9144000" cy="524301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CHAMADA E MINI TEXTO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16284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8"/>
          <a:stretch/>
        </p:blipFill>
        <p:spPr>
          <a:xfrm>
            <a:off x="0" y="-6971"/>
            <a:ext cx="9144000" cy="524301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63588" y="2103001"/>
            <a:ext cx="7416824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hape 145"/>
          <p:cNvSpPr txBox="1"/>
          <p:nvPr/>
        </p:nvSpPr>
        <p:spPr>
          <a:xfrm>
            <a:off x="863588" y="2211710"/>
            <a:ext cx="7416824" cy="7920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smtClean="0">
                <a:latin typeface="Calibri" charset="0"/>
                <a:ea typeface="Calibri" charset="0"/>
                <a:cs typeface="Calibri" charset="0"/>
              </a:rPr>
              <a:t>LINK</a:t>
            </a:r>
            <a:endParaRPr lang="en" sz="2800" b="1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77745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CRIAÇÃO DE FORMATOS PARA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UMA PROGRAMAÇÃO DE POSTS </a:t>
            </a:r>
          </a:p>
        </p:txBody>
      </p:sp>
      <p:sp>
        <p:nvSpPr>
          <p:cNvPr id="432" name="Shape 432"/>
          <p:cNvSpPr txBox="1"/>
          <p:nvPr/>
        </p:nvSpPr>
        <p:spPr>
          <a:xfrm>
            <a:off x="277800" y="1381225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Criar nomes para posts pensando como quadros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Criar design com tarjas ou cores de borda ou títulos em cantos como personalização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Criar dias e horários para quadros fixos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Criar previsibilidade e identidade na base da programação, de forma que o súbito, de última hora e notícia nova, tenha colchão de audiência</a:t>
            </a:r>
          </a:p>
          <a:p>
            <a:pPr marL="0" lvl="0" indent="302260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VOLUME E HORÁRIOS</a:t>
            </a:r>
          </a:p>
        </p:txBody>
      </p:sp>
      <p:sp>
        <p:nvSpPr>
          <p:cNvPr id="438" name="Shape 438"/>
          <p:cNvSpPr txBox="1"/>
          <p:nvPr/>
        </p:nvSpPr>
        <p:spPr>
          <a:xfrm>
            <a:off x="277800" y="933450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Quantos posts por dia?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Em que horários?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Em que dias?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 txBox="1"/>
          <p:nvPr/>
        </p:nvSpPr>
        <p:spPr>
          <a:xfrm>
            <a:off x="5438150" y="1978850"/>
            <a:ext cx="3429300" cy="147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FORMATO DE PUBLICAÇÃO DE POSTS DE NOTÍCIAS</a:t>
            </a:r>
          </a:p>
        </p:txBody>
      </p:sp>
      <p:pic>
        <p:nvPicPr>
          <p:cNvPr id="444" name="Shape 4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688" y="690850"/>
            <a:ext cx="4524526" cy="4046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 txBox="1"/>
          <p:nvPr/>
        </p:nvSpPr>
        <p:spPr>
          <a:xfrm>
            <a:off x="4913775" y="1978838"/>
            <a:ext cx="4171200" cy="147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FORMATO DE PUBLICAÇÃO DE 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NOTAS E COMUNICADOS</a:t>
            </a:r>
          </a:p>
        </p:txBody>
      </p:sp>
      <p:pic>
        <p:nvPicPr>
          <p:cNvPr id="450" name="Shape 4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8550" y="586275"/>
            <a:ext cx="3678050" cy="425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/>
          <p:nvPr/>
        </p:nvSpPr>
        <p:spPr>
          <a:xfrm>
            <a:off x="4913775" y="1978838"/>
            <a:ext cx="4171200" cy="1470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POR QUE O USO DE VÍDEOS COMO OPÇÃO DE CONTEÚDO</a:t>
            </a:r>
          </a:p>
        </p:txBody>
      </p:sp>
      <p:pic>
        <p:nvPicPr>
          <p:cNvPr id="456" name="Shape 4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850" y="1463063"/>
            <a:ext cx="4608977" cy="2217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Shape 4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13813"/>
            <a:ext cx="8839199" cy="4515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Shape 4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67290"/>
            <a:ext cx="9144001" cy="320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FORMATOS VÍDEOS</a:t>
            </a:r>
          </a:p>
        </p:txBody>
      </p:sp>
      <p:sp>
        <p:nvSpPr>
          <p:cNvPr id="472" name="Shape 472"/>
          <p:cNvSpPr txBox="1"/>
          <p:nvPr/>
        </p:nvSpPr>
        <p:spPr>
          <a:xfrm>
            <a:off x="277800" y="933450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Programas ao Vivo e Gravados Programados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Flagrantes ao vivo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Flagrantes gravados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Depoimentos e Opiniões no instante do acontecimento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Depoimentos e opiniões de análise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Video motions promocionais</a:t>
            </a:r>
          </a:p>
          <a:p>
            <a:pPr marL="0" lvl="0" indent="210820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918" y="771273"/>
            <a:ext cx="4582164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235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Shape 477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VANTAGEM DA INSERSÃO DE VÍDEOS PROGRAMADOS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277800" y="933450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Anunciar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forma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previsível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acontecimento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Preparar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assim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audiência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Registrar a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ação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está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sendo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feita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Anunciar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pós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O tempo de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permanência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ação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ar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maior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Impacta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quem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vê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quem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não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vê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 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hoje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impacto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é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relevante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490220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Shape 479"/>
          <p:cNvSpPr txBox="1"/>
          <p:nvPr/>
        </p:nvSpPr>
        <p:spPr>
          <a:xfrm>
            <a:off x="6634525" y="592125"/>
            <a:ext cx="2351700" cy="376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(PROGRAMAS OU FLAGRANTES)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FORMATOS GRAVADOS MAIS LONGOS</a:t>
            </a:r>
          </a:p>
        </p:txBody>
      </p:sp>
      <p:sp>
        <p:nvSpPr>
          <p:cNvPr id="485" name="Shape 485"/>
          <p:cNvSpPr txBox="1"/>
          <p:nvPr/>
        </p:nvSpPr>
        <p:spPr>
          <a:xfrm>
            <a:off x="277800" y="933450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Podem ser inseridos como post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Podem ser inseridos como streaming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(software sugerido - OBS Studio)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90220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4968552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073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4968552" cy="4968552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APARELHO CELULAR ESPECÍFICO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 COMUNICAÇÃO</a:t>
            </a:r>
            <a:endParaRPr lang="en" sz="3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0" y="2937400"/>
            <a:ext cx="9144000" cy="395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Adm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grupos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Whatsapp</a:t>
            </a:r>
            <a:endParaRPr lang="en" sz="3600" b="1" dirty="0">
              <a:solidFill>
                <a:srgbClr val="0083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0988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4968552" cy="4968552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APARELHO CELULAR ESPECÍFICO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 COMUNICAÇÃO</a:t>
            </a:r>
            <a:endParaRPr lang="en" sz="3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0" y="2937400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Banco de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contatos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Whatsapp</a:t>
            </a:r>
            <a:endParaRPr lang="en-US" sz="3600" b="1" dirty="0" smtClean="0">
              <a:solidFill>
                <a:srgbClr val="0083F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patrimônio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entidade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lang="en" sz="3600" b="1" dirty="0">
              <a:solidFill>
                <a:srgbClr val="0083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4968552" cy="4968552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APARELHO CELULAR ESPECÍFICO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 COMUNICAÇÃO</a:t>
            </a:r>
            <a:endParaRPr lang="en" sz="3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0" y="2937400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Cabeça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-de-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rede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Disparos</a:t>
            </a:r>
            <a:endParaRPr lang="en" sz="3600" b="1" dirty="0">
              <a:solidFill>
                <a:srgbClr val="0083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50540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4968552" cy="4968552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APARELHO CELULAR ESPECÍFICO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 COMUNICAÇÃO</a:t>
            </a:r>
            <a:endParaRPr lang="en" sz="3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0" y="2937400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Plano 3G/4G para Lives</a:t>
            </a:r>
            <a:endParaRPr lang="en" sz="3600" b="1" dirty="0">
              <a:solidFill>
                <a:srgbClr val="0083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62733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4968552" cy="4968552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APARELHO CELULAR ESPECÍFICO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 COMUNICAÇÃO</a:t>
            </a:r>
            <a:endParaRPr lang="en" sz="3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0" y="2937400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Posts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instantâneos</a:t>
            </a:r>
            <a:endParaRPr lang="en" sz="3600" b="1" dirty="0">
              <a:solidFill>
                <a:srgbClr val="0083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08329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4968552" cy="4968552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APARELHO CELULAR ESPECÍFICO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 COMUNICAÇÃO</a:t>
            </a:r>
            <a:endParaRPr lang="en" sz="3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0" y="2937400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Integra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captação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foto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vídeos</a:t>
            </a:r>
            <a:endParaRPr lang="en" sz="3600" b="1" dirty="0">
              <a:solidFill>
                <a:srgbClr val="0083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54465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23478"/>
            <a:ext cx="4968552" cy="4968552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65865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APARELHO CELULAR ESPECÍFICO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 COMUNICAÇÃO</a:t>
            </a:r>
            <a:endParaRPr lang="en" sz="3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0" y="2937400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Editor de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vídeo</a:t>
            </a:r>
            <a:r>
              <a:rPr lang="en-US" sz="3600" b="1" dirty="0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-US" sz="3600" b="1" dirty="0" err="1" smtClean="0">
                <a:solidFill>
                  <a:srgbClr val="0083FA"/>
                </a:solidFill>
                <a:latin typeface="Calibri"/>
                <a:ea typeface="Calibri"/>
                <a:cs typeface="Calibri"/>
                <a:sym typeface="Calibri"/>
              </a:rPr>
              <a:t>aparelho</a:t>
            </a:r>
            <a:endParaRPr lang="en" sz="3600" b="1" dirty="0">
              <a:solidFill>
                <a:srgbClr val="0083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706897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20640"/>
          </a:xfrm>
          <a:prstGeom prst="rect">
            <a:avLst/>
          </a:prstGeom>
        </p:spPr>
      </p:pic>
      <p:sp>
        <p:nvSpPr>
          <p:cNvPr id="6" name="Shape 353"/>
          <p:cNvSpPr txBox="1"/>
          <p:nvPr/>
        </p:nvSpPr>
        <p:spPr>
          <a:xfrm>
            <a:off x="0" y="221171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DIVULGAÇÃO x COMUNICAÇÃO</a:t>
            </a:r>
            <a:endParaRPr lang="en" sz="30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FORMATOS DE AO VIVO JORNALISMO</a:t>
            </a:r>
          </a:p>
        </p:txBody>
      </p:sp>
      <p:sp>
        <p:nvSpPr>
          <p:cNvPr id="491" name="Shape 491"/>
          <p:cNvSpPr txBox="1"/>
          <p:nvPr/>
        </p:nvSpPr>
        <p:spPr>
          <a:xfrm>
            <a:off x="277800" y="933450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Pode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ser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anunciada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cobertura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evento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(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acompanhamento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dia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Na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cobertura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sem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repórter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boletins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opiniões</a:t>
            </a:r>
            <a:r>
              <a:rPr lang="en-US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depoimentos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apenas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intervenções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das </a:t>
            </a:r>
            <a:r>
              <a:rPr lang="en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lideranças</a:t>
            </a:r>
            <a:r>
              <a:rPr lang="en-US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presentes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Boletins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atualização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vivo com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dia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horário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marcado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Intervenção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ao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vivo para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esclarecimentos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respostas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para a base com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interações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via chat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ou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whatsapp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Coletivas</a:t>
            </a:r>
            <a:r>
              <a:rPr lang="en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imprensa</a:t>
            </a:r>
            <a:endParaRPr lang="en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90220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C53"/>
        </a:solidFill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 txBox="1"/>
          <p:nvPr/>
        </p:nvSpPr>
        <p:spPr>
          <a:xfrm>
            <a:off x="131400" y="170500"/>
            <a:ext cx="88005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FORMATOS VÍDEOS GRAVADOS</a:t>
            </a:r>
          </a:p>
        </p:txBody>
      </p:sp>
      <p:sp>
        <p:nvSpPr>
          <p:cNvPr id="497" name="Shape 497"/>
          <p:cNvSpPr txBox="1"/>
          <p:nvPr/>
        </p:nvSpPr>
        <p:spPr>
          <a:xfrm>
            <a:off x="277800" y="933450"/>
            <a:ext cx="8507700" cy="370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Depoimentos de lideranças de satisfação e opinião ( substitui notas)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- Entrevistas ou Talk de dois dirigentes - Podem ser feitos com uma câmara só com fundo neutro ou de trabalho (tipo redação) na entidade ou fundo padrão para identidade - Gravados com celular ou Tablet para agendar post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Shape 502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DISTRIBUIÇÃO - </a:t>
            </a:r>
            <a:r>
              <a:rPr lang="en" sz="3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Grupos de Facebook</a:t>
            </a:r>
          </a:p>
        </p:txBody>
      </p:sp>
      <p:pic>
        <p:nvPicPr>
          <p:cNvPr id="503" name="Shape 5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125" y="1694775"/>
            <a:ext cx="3593525" cy="242562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Shape 504"/>
          <p:cNvSpPr txBox="1"/>
          <p:nvPr/>
        </p:nvSpPr>
        <p:spPr>
          <a:xfrm>
            <a:off x="4466000" y="1599225"/>
            <a:ext cx="4319400" cy="30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Criação de Perfil Comum de Trabalho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Adesão a grupos de interesse :  agentes públicos, organizações, cidadania, legislativo, jornalismo, radialistas, assessoria de imprensa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Calibrar dosagem de pedidos de adesão e inserções</a:t>
            </a:r>
          </a:p>
          <a:p>
            <a:pPr marL="0" lvl="0" indent="490220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11510"/>
            <a:ext cx="4638920" cy="3075806"/>
          </a:xfrm>
          <a:prstGeom prst="rect">
            <a:avLst/>
          </a:prstGeom>
        </p:spPr>
      </p:pic>
      <p:sp>
        <p:nvSpPr>
          <p:cNvPr id="6" name="Shape 353"/>
          <p:cNvSpPr txBox="1"/>
          <p:nvPr/>
        </p:nvSpPr>
        <p:spPr>
          <a:xfrm>
            <a:off x="0" y="36518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JORNALISMO + </a:t>
            </a:r>
            <a:r>
              <a: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PROPAGANDA</a:t>
            </a: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+ FERRAMENTAS SOCIAIS + </a:t>
            </a:r>
            <a:r>
              <a: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RELAÇÕES PÚBLICAS </a:t>
            </a: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+ EVENTOS + </a:t>
            </a:r>
            <a:r>
              <a:rPr lang="en-US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MARKETING</a:t>
            </a:r>
            <a:endParaRPr lang="en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ORGANIZAÇÃO DE LISTAS 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3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DE DISPAROS NO WHATSAPP </a:t>
            </a:r>
          </a:p>
        </p:txBody>
      </p:sp>
      <p:pic>
        <p:nvPicPr>
          <p:cNvPr id="510" name="Shape 5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3850" y="1483588"/>
            <a:ext cx="5715000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680" y="0"/>
            <a:ext cx="7200900" cy="5143500"/>
          </a:xfrm>
          <a:prstGeom prst="rect">
            <a:avLst/>
          </a:prstGeom>
        </p:spPr>
      </p:pic>
      <p:sp>
        <p:nvSpPr>
          <p:cNvPr id="7" name="Shape 509"/>
          <p:cNvSpPr txBox="1"/>
          <p:nvPr/>
        </p:nvSpPr>
        <p:spPr>
          <a:xfrm>
            <a:off x="3851920" y="1921652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6600" b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INSTAGRAM</a:t>
            </a:r>
            <a:endParaRPr lang="en" sz="66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8" y="0"/>
            <a:ext cx="92583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8" y="0"/>
            <a:ext cx="9258300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CRIANDO LISTAS DE DISPARO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67453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8" y="0"/>
            <a:ext cx="9258300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CRIANDO LISTAS DE DISPARO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Seguidores</a:t>
            </a:r>
            <a:r>
              <a:rPr lang="en-US" sz="3600" b="1" dirty="0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 e base</a:t>
            </a:r>
            <a:endParaRPr lang="en" sz="3600" b="1" dirty="0">
              <a:solidFill>
                <a:srgbClr val="719C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19015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8" y="0"/>
            <a:ext cx="9258300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CRIANDO LISTAS DE DISPARO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Ativistas</a:t>
            </a:r>
            <a:r>
              <a:rPr lang="en-US" sz="3600" b="1" dirty="0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interessados</a:t>
            </a:r>
            <a:endParaRPr lang="en" sz="3600" b="1" dirty="0">
              <a:solidFill>
                <a:srgbClr val="719C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27109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8" y="0"/>
            <a:ext cx="9258300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CRIANDO LISTAS DE DISPARO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Entidades</a:t>
            </a:r>
            <a:r>
              <a:rPr lang="en-US" sz="3600" b="1" dirty="0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parceiras</a:t>
            </a:r>
            <a:endParaRPr lang="en" sz="3600" b="1" dirty="0">
              <a:solidFill>
                <a:srgbClr val="719C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6192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8" y="0"/>
            <a:ext cx="9258300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CRIANDO LISTAS DE DISPARO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Formadores</a:t>
            </a:r>
            <a:r>
              <a:rPr lang="en-US" sz="3600" b="1" dirty="0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Opinião</a:t>
            </a:r>
            <a:r>
              <a:rPr lang="en-US" sz="3600" b="1" dirty="0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Influenciadores</a:t>
            </a:r>
            <a:endParaRPr lang="en" sz="3600" b="1" dirty="0">
              <a:solidFill>
                <a:srgbClr val="719C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956861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8" y="0"/>
            <a:ext cx="9258300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CRIANDO LISTAS DE DISPARO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Legislativo</a:t>
            </a:r>
            <a:endParaRPr lang="en" sz="3600" b="1" dirty="0">
              <a:solidFill>
                <a:srgbClr val="719C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83174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28" y="0"/>
            <a:ext cx="9258300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CRIANDO LISTAS DE DISPARO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err="1" smtClean="0">
                <a:solidFill>
                  <a:srgbClr val="719C17"/>
                </a:solidFill>
                <a:latin typeface="Calibri"/>
                <a:ea typeface="Calibri"/>
                <a:cs typeface="Calibri"/>
                <a:sym typeface="Calibri"/>
              </a:rPr>
              <a:t>Imprensa</a:t>
            </a:r>
            <a:endParaRPr lang="en" sz="3600" b="1" dirty="0">
              <a:solidFill>
                <a:srgbClr val="719C1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281607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98" y="0"/>
            <a:ext cx="10254651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FORMATOS DE CAPTAÇÃO DE VÍDEO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05956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98" y="0"/>
            <a:ext cx="10254651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FORMATOS DE CAPTAÇÃO DE VÍDEO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</a:pP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Instantâneo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com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celular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- com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ou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sem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estrutura</a:t>
            </a:r>
            <a:endParaRPr lang="en" sz="28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004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98" y="0"/>
            <a:ext cx="10254651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FORMATOS DE CAPTAÇÃO DE VÍDEO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Live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preparado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com 1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câmara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(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celular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ou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tablet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), </a:t>
            </a:r>
            <a:endParaRPr lang="en-US" sz="2800" b="1" dirty="0" smtClean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com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 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estrutura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de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áudio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ou</a:t>
            </a:r>
            <a:r>
              <a:rPr lang="en-US" sz="28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não</a:t>
            </a:r>
            <a:endParaRPr lang="en-US" sz="28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4151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98" y="0"/>
            <a:ext cx="10254651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FORMATOS DE CAPTAÇÃO DE VÍDEO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Entrevistas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e 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programas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com 1 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câmera</a:t>
            </a:r>
            <a:endParaRPr lang="en-US" sz="28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9337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98" y="0"/>
            <a:ext cx="10254651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FORMATOS DE CAPTAÇÃO DE VÍDEO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Entrevistas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e 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programas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com 2 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câmeras</a:t>
            </a:r>
            <a:endParaRPr lang="en-US" sz="28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25153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98" y="0"/>
            <a:ext cx="10254651" cy="5143500"/>
          </a:xfrm>
          <a:prstGeom prst="rect">
            <a:avLst/>
          </a:prstGeom>
        </p:spPr>
      </p:pic>
      <p:sp>
        <p:nvSpPr>
          <p:cNvPr id="3" name="Shape 353"/>
          <p:cNvSpPr txBox="1"/>
          <p:nvPr/>
        </p:nvSpPr>
        <p:spPr>
          <a:xfrm>
            <a:off x="0" y="1851670"/>
            <a:ext cx="9144000" cy="113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FORMATOS DE CAPTAÇÃO DE VÍDEO</a:t>
            </a:r>
            <a:endParaRPr lang="en" sz="36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54"/>
          <p:cNvSpPr txBox="1"/>
          <p:nvPr/>
        </p:nvSpPr>
        <p:spPr>
          <a:xfrm>
            <a:off x="15528" y="2553427"/>
            <a:ext cx="9144000" cy="8584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algn="ctr"/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Vídeo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release 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feito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no 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celular</a:t>
            </a:r>
            <a:r>
              <a:rPr lang="en-US" sz="2800" b="1" dirty="0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instantaneamente</a:t>
            </a:r>
            <a:endParaRPr lang="en-US" sz="2800" b="1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53242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Shape 515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FACEBOOK - </a:t>
            </a:r>
            <a:r>
              <a:rPr lang="en" sz="3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Utilização do impulsionamento</a:t>
            </a:r>
          </a:p>
        </p:txBody>
      </p:sp>
      <p:sp>
        <p:nvSpPr>
          <p:cNvPr id="516" name="Shape 516"/>
          <p:cNvSpPr txBox="1"/>
          <p:nvPr/>
        </p:nvSpPr>
        <p:spPr>
          <a:xfrm>
            <a:off x="4719350" y="1599225"/>
            <a:ext cx="4319400" cy="3039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Impulsionamento de Post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Impulsionamento da Página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Criação de Públicos Alvos de acordo com os interesses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Seleção de valores para impulsionamento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Forma de impulsionar com cartões</a:t>
            </a:r>
          </a:p>
          <a:p>
            <a:pPr marL="0" lvl="0" indent="490220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7" name="Shape 5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00" y="1575650"/>
            <a:ext cx="4161201" cy="2496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Shape 5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0" y="1072888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Shape 5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27500"/>
            <a:ext cx="3838575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Shape 528"/>
          <p:cNvPicPr preferRelativeResize="0"/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5334000" y="1072888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Shape 529"/>
          <p:cNvPicPr preferRelativeResize="0"/>
          <p:nvPr/>
        </p:nvPicPr>
        <p:blipFill>
          <a:blip r:embed="rId4">
            <a:alphaModFix amt="16000"/>
          </a:blip>
          <a:stretch>
            <a:fillRect/>
          </a:stretch>
        </p:blipFill>
        <p:spPr>
          <a:xfrm>
            <a:off x="0" y="1527500"/>
            <a:ext cx="3838575" cy="2219325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Shape 530"/>
          <p:cNvSpPr txBox="1"/>
          <p:nvPr/>
        </p:nvSpPr>
        <p:spPr>
          <a:xfrm>
            <a:off x="514350" y="1727550"/>
            <a:ext cx="7779900" cy="1688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Uma segunda Fan Page para nossa principal bandeira e causa? Até quais públicos desejo ser influenciador?</a:t>
            </a:r>
          </a:p>
          <a:p>
            <a:pPr marL="0" lvl="0" indent="3149600" algn="ctr" rtl="0">
              <a:lnSpc>
                <a:spcPct val="115000"/>
              </a:lnSpc>
              <a:spcBef>
                <a:spcPts val="0"/>
              </a:spcBef>
              <a:buNone/>
            </a:pPr>
            <a:endParaRPr sz="3000" b="1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sz="3000" b="1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Shape 535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FACEBOOK - </a:t>
            </a:r>
            <a:r>
              <a:rPr lang="en" sz="3000" b="1">
                <a:solidFill>
                  <a:srgbClr val="999999"/>
                </a:solidFill>
                <a:latin typeface="Calibri"/>
                <a:ea typeface="Calibri"/>
                <a:cs typeface="Calibri"/>
                <a:sym typeface="Calibri"/>
              </a:rPr>
              <a:t>A Fan Page da causa</a:t>
            </a:r>
          </a:p>
        </p:txBody>
      </p:sp>
      <p:sp>
        <p:nvSpPr>
          <p:cNvPr id="536" name="Shape 536"/>
          <p:cNvSpPr txBox="1"/>
          <p:nvPr/>
        </p:nvSpPr>
        <p:spPr>
          <a:xfrm>
            <a:off x="4719350" y="892225"/>
            <a:ext cx="4319400" cy="375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Disseminação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aberta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causa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Sem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os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conteúdos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foco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o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público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base e de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interesse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unicamente</a:t>
            </a:r>
            <a:endParaRPr lang="en"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Relação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sociedade</a:t>
            </a:r>
            <a:endParaRPr lang="en"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Relação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com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organizações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Sociais</a:t>
            </a:r>
            <a:endParaRPr lang="en"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Relação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com a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Imprensa</a:t>
            </a:r>
            <a:endParaRPr lang="en"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Ambiente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ganho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validação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reputação</a:t>
            </a:r>
            <a:endParaRPr lang="en"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Para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repercussão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dos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conteúdos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principais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de valor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Para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criação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parcerias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audiência</a:t>
            </a:r>
            <a:endParaRPr lang="en"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Para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influência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parlamentar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produção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jornalismo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pró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causa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dados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pró</a:t>
            </a:r>
            <a:r>
              <a:rPr lang="en" sz="1100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100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causa</a:t>
            </a:r>
            <a:endParaRPr lang="en"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90220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sz="1100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7" name="Shape 537"/>
          <p:cNvPicPr preferRelativeResize="0"/>
          <p:nvPr/>
        </p:nvPicPr>
        <p:blipFill rotWithShape="1">
          <a:blip r:embed="rId3">
            <a:alphaModFix/>
          </a:blip>
          <a:srcRect t="8991"/>
          <a:stretch/>
        </p:blipFill>
        <p:spPr>
          <a:xfrm>
            <a:off x="384375" y="1543638"/>
            <a:ext cx="4016576" cy="205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Shape 542"/>
          <p:cNvSpPr txBox="1"/>
          <p:nvPr/>
        </p:nvSpPr>
        <p:spPr>
          <a:xfrm>
            <a:off x="131400" y="170500"/>
            <a:ext cx="7779900" cy="62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 PARTICIPAÇÃO CONTÍNUA DE 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CAMPANHAS NA COMUNICAÇÃO </a:t>
            </a:r>
          </a:p>
        </p:txBody>
      </p:sp>
      <p:sp>
        <p:nvSpPr>
          <p:cNvPr id="543" name="Shape 543"/>
          <p:cNvSpPr txBox="1"/>
          <p:nvPr/>
        </p:nvSpPr>
        <p:spPr>
          <a:xfrm>
            <a:off x="206275" y="1357675"/>
            <a:ext cx="8884800" cy="3493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Campanhas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esclarecimento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eleitoral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regularidades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cidadania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etc.)</a:t>
            </a:r>
            <a:endParaRPr lang="en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Campanh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as de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facilidades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população</a:t>
            </a:r>
            <a:r>
              <a:rPr lang="en-US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nos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serviços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públicos</a:t>
            </a:r>
            <a:endParaRPr lang="en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Avisos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interesse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público</a:t>
            </a:r>
            <a:endParaRPr lang="en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" dirty="0" err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Campanha</a:t>
            </a:r>
            <a:r>
              <a:rPr lang="en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de “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dicas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” de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experiências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município</a:t>
            </a:r>
            <a:endParaRPr lang="en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Alertas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avisos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temas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podem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chegar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ao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município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 smtClean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Alertas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avisos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temas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que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podem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chegar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ao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município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" dirty="0" smtClean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lvl="0" indent="45720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Temas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desafios</a:t>
            </a:r>
            <a:r>
              <a:rPr lang="en-US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da </a:t>
            </a:r>
            <a:r>
              <a:rPr lang="en-US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cidade</a:t>
            </a:r>
            <a:endParaRPr lang="en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259080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90220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4" name="Shape 544"/>
          <p:cNvPicPr preferRelativeResize="0"/>
          <p:nvPr/>
        </p:nvPicPr>
        <p:blipFill rotWithShape="1">
          <a:blip r:embed="rId3">
            <a:alphaModFix/>
          </a:blip>
          <a:srcRect b="7458"/>
          <a:stretch/>
        </p:blipFill>
        <p:spPr>
          <a:xfrm>
            <a:off x="84275" y="3326824"/>
            <a:ext cx="2533650" cy="166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Shape 5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06200"/>
            <a:ext cx="9144004" cy="6181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Shape 554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-206200"/>
            <a:ext cx="9144004" cy="618133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Shape 555"/>
          <p:cNvSpPr txBox="1"/>
          <p:nvPr/>
        </p:nvSpPr>
        <p:spPr>
          <a:xfrm>
            <a:off x="0" y="2257793"/>
            <a:ext cx="9144000" cy="627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USANDO O YOUTUBE...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Shape 560"/>
          <p:cNvPicPr preferRelativeResize="0"/>
          <p:nvPr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0" y="-206200"/>
            <a:ext cx="9144004" cy="6181335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Shape 561"/>
          <p:cNvSpPr txBox="1"/>
          <p:nvPr/>
        </p:nvSpPr>
        <p:spPr>
          <a:xfrm>
            <a:off x="223900" y="207475"/>
            <a:ext cx="5880000" cy="627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USANDO O YOUTUBE...</a:t>
            </a:r>
          </a:p>
        </p:txBody>
      </p:sp>
      <p:sp>
        <p:nvSpPr>
          <p:cNvPr id="562" name="Shape 562"/>
          <p:cNvSpPr txBox="1"/>
          <p:nvPr/>
        </p:nvSpPr>
        <p:spPr>
          <a:xfrm>
            <a:off x="223900" y="1027725"/>
            <a:ext cx="8884800" cy="3493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Transmissão ao vivo simultânea ao Facebook de forma aberta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Transmissão ao vivo restrita aos associados ou para salas da mesma categoria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Acervo de todos os vídeos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Campanhas de inscrição no canal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Uso intensivo de tags para visibilidade no Google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en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- Campanha de anúncios em vídeo  /  vinhetas</a:t>
            </a: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buNone/>
            </a:pPr>
            <a:endParaRPr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Shape 5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775" y="757924"/>
            <a:ext cx="4761374" cy="3912751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Shape 568"/>
          <p:cNvSpPr txBox="1"/>
          <p:nvPr/>
        </p:nvSpPr>
        <p:spPr>
          <a:xfrm>
            <a:off x="5768100" y="2045700"/>
            <a:ext cx="2922000" cy="1052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3000" b="1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FACEBOOK 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" sz="3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MÉTRICAS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57475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5747529"/>
          </a:xfrm>
          <a:prstGeom prst="rect">
            <a:avLst/>
          </a:prstGeom>
        </p:spPr>
      </p:pic>
      <p:sp>
        <p:nvSpPr>
          <p:cNvPr id="6" name="Shape 555"/>
          <p:cNvSpPr txBox="1"/>
          <p:nvPr/>
        </p:nvSpPr>
        <p:spPr>
          <a:xfrm>
            <a:off x="0" y="2257793"/>
            <a:ext cx="9144000" cy="627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-US" sz="3000" b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ECOSSISTEMA</a:t>
            </a:r>
            <a:endParaRPr lang="en" sz="3000" b="1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01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18229"/>
          <a:stretch/>
        </p:blipFill>
        <p:spPr>
          <a:xfrm>
            <a:off x="0" y="-20538"/>
            <a:ext cx="9144000" cy="5168460"/>
          </a:xfrm>
          <a:prstGeom prst="rect">
            <a:avLst/>
          </a:prstGeom>
        </p:spPr>
      </p:pic>
      <p:sp>
        <p:nvSpPr>
          <p:cNvPr id="4" name="Shape 568"/>
          <p:cNvSpPr txBox="1"/>
          <p:nvPr/>
        </p:nvSpPr>
        <p:spPr>
          <a:xfrm>
            <a:off x="4283968" y="483518"/>
            <a:ext cx="2922000" cy="1052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FORMAÇÃO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POLÍTICA</a:t>
            </a:r>
            <a:endParaRPr lang="en" sz="24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059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t="18229"/>
          <a:stretch/>
        </p:blipFill>
        <p:spPr>
          <a:xfrm>
            <a:off x="0" y="-20538"/>
            <a:ext cx="9144000" cy="51684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12643" cy="5143500"/>
          </a:xfrm>
          <a:prstGeom prst="rect">
            <a:avLst/>
          </a:prstGeom>
        </p:spPr>
      </p:pic>
      <p:sp>
        <p:nvSpPr>
          <p:cNvPr id="7" name="Shape 555"/>
          <p:cNvSpPr txBox="1"/>
          <p:nvPr/>
        </p:nvSpPr>
        <p:spPr>
          <a:xfrm>
            <a:off x="0" y="2257793"/>
            <a:ext cx="9144000" cy="627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buNone/>
            </a:pPr>
            <a:r>
              <a:rPr lang="en-US" sz="30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FORMAÇÃO SINDICAL </a:t>
            </a:r>
            <a:r>
              <a:rPr lang="en-US" sz="3000" b="1" dirty="0" err="1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É</a:t>
            </a:r>
            <a:r>
              <a:rPr lang="en-US" sz="3000" b="1" dirty="0" smtClean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 DIÁRIA</a:t>
            </a:r>
            <a:endParaRPr lang="en" sz="3000" b="1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294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1718</Words>
  <Application>Microsoft Office PowerPoint</Application>
  <PresentationFormat>Apresentação na tela (16:9)</PresentationFormat>
  <Paragraphs>415</Paragraphs>
  <Slides>129</Slides>
  <Notes>78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129</vt:i4>
      </vt:variant>
    </vt:vector>
  </HeadingPairs>
  <TitlesOfParts>
    <vt:vector size="132" baseType="lpstr">
      <vt:lpstr>Arial</vt:lpstr>
      <vt:lpstr>Calibri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          ICÔNICO E AMIGÁVEL</vt:lpstr>
      <vt:lpstr>         Um mundo em rede colaborativa</vt:lpstr>
      <vt:lpstr>             Educação Digital – Reputação Pessoal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Usuário do Windows</cp:lastModifiedBy>
  <cp:revision>27</cp:revision>
  <dcterms:modified xsi:type="dcterms:W3CDTF">2018-06-01T21:03:52Z</dcterms:modified>
</cp:coreProperties>
</file>