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258" r:id="rId2"/>
    <p:sldId id="268" r:id="rId3"/>
    <p:sldId id="259" r:id="rId4"/>
    <p:sldId id="281" r:id="rId5"/>
    <p:sldId id="283" r:id="rId6"/>
    <p:sldId id="282" r:id="rId7"/>
    <p:sldId id="272" r:id="rId8"/>
    <p:sldId id="280" r:id="rId9"/>
    <p:sldId id="284" r:id="rId10"/>
    <p:sldId id="285" r:id="rId11"/>
    <p:sldId id="274" r:id="rId12"/>
    <p:sldId id="275" r:id="rId13"/>
    <p:sldId id="287" r:id="rId14"/>
    <p:sldId id="286" r:id="rId15"/>
    <p:sldId id="277" r:id="rId16"/>
    <p:sldId id="279" r:id="rId17"/>
    <p:sldId id="276" r:id="rId18"/>
    <p:sldId id="278" r:id="rId19"/>
    <p:sldId id="269" r:id="rId20"/>
    <p:sldId id="288" r:id="rId21"/>
    <p:sldId id="271" r:id="rId22"/>
    <p:sldId id="270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267D78-A0D0-4845-A258-5054AE849BEB}" type="doc">
      <dgm:prSet loTypeId="urn:microsoft.com/office/officeart/2005/8/layout/pyramid2" loCatId="list" qsTypeId="urn:microsoft.com/office/officeart/2005/8/quickstyle/simple1" qsCatId="simple" csTypeId="urn:microsoft.com/office/officeart/2005/8/colors/accent0_3" csCatId="mainScheme" phldr="1"/>
      <dgm:spPr/>
    </dgm:pt>
    <dgm:pt modelId="{DFB0A051-B2BA-424E-BBD0-337EE843B996}">
      <dgm:prSet phldrT="[Texto]"/>
      <dgm:spPr/>
      <dgm:t>
        <a:bodyPr/>
        <a:lstStyle/>
        <a:p>
          <a:r>
            <a:rPr lang="pt-BR" dirty="0"/>
            <a:t>Organizar</a:t>
          </a:r>
        </a:p>
      </dgm:t>
    </dgm:pt>
    <dgm:pt modelId="{1F529F38-61C3-41AF-A369-2840B5697E17}" type="parTrans" cxnId="{805DF639-F822-4670-83F6-05A1E13650D0}">
      <dgm:prSet/>
      <dgm:spPr/>
    </dgm:pt>
    <dgm:pt modelId="{35D1B686-7710-4F6C-BDFE-B93CEDB79194}" type="sibTrans" cxnId="{805DF639-F822-4670-83F6-05A1E13650D0}">
      <dgm:prSet/>
      <dgm:spPr/>
    </dgm:pt>
    <dgm:pt modelId="{74C7A06B-2168-4F22-B953-2D163A10E45D}">
      <dgm:prSet phldrT="[Texto]"/>
      <dgm:spPr/>
      <dgm:t>
        <a:bodyPr/>
        <a:lstStyle/>
        <a:p>
          <a:r>
            <a:rPr lang="pt-BR" dirty="0"/>
            <a:t>Supervisionar</a:t>
          </a:r>
        </a:p>
      </dgm:t>
    </dgm:pt>
    <dgm:pt modelId="{3743F6E9-B50B-404C-8582-FD4888A9DFA9}" type="parTrans" cxnId="{1D8F2564-9B7D-4DFB-889E-18BC44E090C5}">
      <dgm:prSet/>
      <dgm:spPr/>
    </dgm:pt>
    <dgm:pt modelId="{A05F9908-79F9-43F1-9559-DFDD346B2BE6}" type="sibTrans" cxnId="{1D8F2564-9B7D-4DFB-889E-18BC44E090C5}">
      <dgm:prSet/>
      <dgm:spPr/>
    </dgm:pt>
    <dgm:pt modelId="{97B49CFD-61AD-4B59-8198-4C7AF2134E91}">
      <dgm:prSet phldrT="[Texto]"/>
      <dgm:spPr/>
      <dgm:t>
        <a:bodyPr/>
        <a:lstStyle/>
        <a:p>
          <a:r>
            <a:rPr lang="pt-BR" dirty="0"/>
            <a:t>Monitorar</a:t>
          </a:r>
        </a:p>
      </dgm:t>
    </dgm:pt>
    <dgm:pt modelId="{673C7257-4C48-4D0D-9ECE-00E53EBFFE0D}" type="parTrans" cxnId="{174DB3EB-8D3D-45D9-90B5-48A94998FFEC}">
      <dgm:prSet/>
      <dgm:spPr/>
    </dgm:pt>
    <dgm:pt modelId="{FAF5E52F-2642-4BCF-98B0-E52A3419BA5C}" type="sibTrans" cxnId="{174DB3EB-8D3D-45D9-90B5-48A94998FFEC}">
      <dgm:prSet/>
      <dgm:spPr/>
    </dgm:pt>
    <dgm:pt modelId="{F1725C13-04E4-4006-B5CE-476F8FAFC67F}">
      <dgm:prSet phldrT="[Texto]"/>
      <dgm:spPr/>
      <dgm:t>
        <a:bodyPr/>
        <a:lstStyle/>
        <a:p>
          <a:r>
            <a:rPr lang="pt-BR" dirty="0"/>
            <a:t>Planejar</a:t>
          </a:r>
        </a:p>
      </dgm:t>
    </dgm:pt>
    <dgm:pt modelId="{FA8A58CE-5D1F-484E-8761-758425443528}" type="parTrans" cxnId="{273A7C90-BC04-42C5-8E0E-D3445C1F38AC}">
      <dgm:prSet/>
      <dgm:spPr/>
    </dgm:pt>
    <dgm:pt modelId="{EC86CE76-7C5A-4F28-AD6A-478B5D866C5A}" type="sibTrans" cxnId="{273A7C90-BC04-42C5-8E0E-D3445C1F38AC}">
      <dgm:prSet/>
      <dgm:spPr/>
    </dgm:pt>
    <dgm:pt modelId="{4B18C320-62CF-49B9-A3F2-A4A77C728B06}" type="pres">
      <dgm:prSet presAssocID="{FD267D78-A0D0-4845-A258-5054AE849BEB}" presName="compositeShape" presStyleCnt="0">
        <dgm:presLayoutVars>
          <dgm:dir/>
          <dgm:resizeHandles/>
        </dgm:presLayoutVars>
      </dgm:prSet>
      <dgm:spPr/>
    </dgm:pt>
    <dgm:pt modelId="{792C446F-46C7-4298-8C4C-35802F9D6B31}" type="pres">
      <dgm:prSet presAssocID="{FD267D78-A0D0-4845-A258-5054AE849BEB}" presName="pyramid" presStyleLbl="node1" presStyleIdx="0" presStyleCnt="1"/>
      <dgm:spPr/>
    </dgm:pt>
    <dgm:pt modelId="{ABF828CB-667A-4DB4-AF87-6BF7A0D99AE1}" type="pres">
      <dgm:prSet presAssocID="{FD267D78-A0D0-4845-A258-5054AE849BEB}" presName="theList" presStyleCnt="0"/>
      <dgm:spPr/>
    </dgm:pt>
    <dgm:pt modelId="{DBFB55E9-6922-43BE-8340-9000AB37ADEC}" type="pres">
      <dgm:prSet presAssocID="{DFB0A051-B2BA-424E-BBD0-337EE843B996}" presName="aNode" presStyleLbl="fgAcc1" presStyleIdx="0" presStyleCnt="4">
        <dgm:presLayoutVars>
          <dgm:bulletEnabled val="1"/>
        </dgm:presLayoutVars>
      </dgm:prSet>
      <dgm:spPr/>
    </dgm:pt>
    <dgm:pt modelId="{6B1F602F-4C68-42A1-9383-EC975E3ECC33}" type="pres">
      <dgm:prSet presAssocID="{DFB0A051-B2BA-424E-BBD0-337EE843B996}" presName="aSpace" presStyleCnt="0"/>
      <dgm:spPr/>
    </dgm:pt>
    <dgm:pt modelId="{45FEE36B-0A2E-4776-9988-B28A23F3EE49}" type="pres">
      <dgm:prSet presAssocID="{F1725C13-04E4-4006-B5CE-476F8FAFC67F}" presName="aNode" presStyleLbl="fgAcc1" presStyleIdx="1" presStyleCnt="4">
        <dgm:presLayoutVars>
          <dgm:bulletEnabled val="1"/>
        </dgm:presLayoutVars>
      </dgm:prSet>
      <dgm:spPr/>
    </dgm:pt>
    <dgm:pt modelId="{D76C655D-C539-49C7-B992-43259F1FA091}" type="pres">
      <dgm:prSet presAssocID="{F1725C13-04E4-4006-B5CE-476F8FAFC67F}" presName="aSpace" presStyleCnt="0"/>
      <dgm:spPr/>
    </dgm:pt>
    <dgm:pt modelId="{7C39CB54-1C62-472C-9D99-62D5B49D000E}" type="pres">
      <dgm:prSet presAssocID="{74C7A06B-2168-4F22-B953-2D163A10E45D}" presName="aNode" presStyleLbl="fgAcc1" presStyleIdx="2" presStyleCnt="4">
        <dgm:presLayoutVars>
          <dgm:bulletEnabled val="1"/>
        </dgm:presLayoutVars>
      </dgm:prSet>
      <dgm:spPr/>
    </dgm:pt>
    <dgm:pt modelId="{73D70BAD-E674-4FD5-8509-97046F04EBF4}" type="pres">
      <dgm:prSet presAssocID="{74C7A06B-2168-4F22-B953-2D163A10E45D}" presName="aSpace" presStyleCnt="0"/>
      <dgm:spPr/>
    </dgm:pt>
    <dgm:pt modelId="{767BA6B4-D7FD-4068-9F0A-E1E489206064}" type="pres">
      <dgm:prSet presAssocID="{97B49CFD-61AD-4B59-8198-4C7AF2134E91}" presName="aNode" presStyleLbl="fgAcc1" presStyleIdx="3" presStyleCnt="4">
        <dgm:presLayoutVars>
          <dgm:bulletEnabled val="1"/>
        </dgm:presLayoutVars>
      </dgm:prSet>
      <dgm:spPr/>
    </dgm:pt>
    <dgm:pt modelId="{599B2567-458D-4C08-9167-A49C6D2E5243}" type="pres">
      <dgm:prSet presAssocID="{97B49CFD-61AD-4B59-8198-4C7AF2134E91}" presName="aSpace" presStyleCnt="0"/>
      <dgm:spPr/>
    </dgm:pt>
  </dgm:ptLst>
  <dgm:cxnLst>
    <dgm:cxn modelId="{0A42F808-8117-4885-97F9-02E58FCBDE92}" type="presOf" srcId="{97B49CFD-61AD-4B59-8198-4C7AF2134E91}" destId="{767BA6B4-D7FD-4068-9F0A-E1E489206064}" srcOrd="0" destOrd="0" presId="urn:microsoft.com/office/officeart/2005/8/layout/pyramid2"/>
    <dgm:cxn modelId="{805DF639-F822-4670-83F6-05A1E13650D0}" srcId="{FD267D78-A0D0-4845-A258-5054AE849BEB}" destId="{DFB0A051-B2BA-424E-BBD0-337EE843B996}" srcOrd="0" destOrd="0" parTransId="{1F529F38-61C3-41AF-A369-2840B5697E17}" sibTransId="{35D1B686-7710-4F6C-BDFE-B93CEDB79194}"/>
    <dgm:cxn modelId="{1D8F2564-9B7D-4DFB-889E-18BC44E090C5}" srcId="{FD267D78-A0D0-4845-A258-5054AE849BEB}" destId="{74C7A06B-2168-4F22-B953-2D163A10E45D}" srcOrd="2" destOrd="0" parTransId="{3743F6E9-B50B-404C-8582-FD4888A9DFA9}" sibTransId="{A05F9908-79F9-43F1-9559-DFDD346B2BE6}"/>
    <dgm:cxn modelId="{7CC42856-F7D7-44BE-A720-568290B8AF5E}" type="presOf" srcId="{FD267D78-A0D0-4845-A258-5054AE849BEB}" destId="{4B18C320-62CF-49B9-A3F2-A4A77C728B06}" srcOrd="0" destOrd="0" presId="urn:microsoft.com/office/officeart/2005/8/layout/pyramid2"/>
    <dgm:cxn modelId="{273A7C90-BC04-42C5-8E0E-D3445C1F38AC}" srcId="{FD267D78-A0D0-4845-A258-5054AE849BEB}" destId="{F1725C13-04E4-4006-B5CE-476F8FAFC67F}" srcOrd="1" destOrd="0" parTransId="{FA8A58CE-5D1F-484E-8761-758425443528}" sibTransId="{EC86CE76-7C5A-4F28-AD6A-478B5D866C5A}"/>
    <dgm:cxn modelId="{5181DD9D-FFCE-4214-98BA-6D7C4869F420}" type="presOf" srcId="{74C7A06B-2168-4F22-B953-2D163A10E45D}" destId="{7C39CB54-1C62-472C-9D99-62D5B49D000E}" srcOrd="0" destOrd="0" presId="urn:microsoft.com/office/officeart/2005/8/layout/pyramid2"/>
    <dgm:cxn modelId="{D8BCC7CF-047E-4C8A-B53D-63D0802F7AB6}" type="presOf" srcId="{DFB0A051-B2BA-424E-BBD0-337EE843B996}" destId="{DBFB55E9-6922-43BE-8340-9000AB37ADEC}" srcOrd="0" destOrd="0" presId="urn:microsoft.com/office/officeart/2005/8/layout/pyramid2"/>
    <dgm:cxn modelId="{174DB3EB-8D3D-45D9-90B5-48A94998FFEC}" srcId="{FD267D78-A0D0-4845-A258-5054AE849BEB}" destId="{97B49CFD-61AD-4B59-8198-4C7AF2134E91}" srcOrd="3" destOrd="0" parTransId="{673C7257-4C48-4D0D-9ECE-00E53EBFFE0D}" sibTransId="{FAF5E52F-2642-4BCF-98B0-E52A3419BA5C}"/>
    <dgm:cxn modelId="{68A8E5EF-F726-478E-9D18-B7AD6A07F812}" type="presOf" srcId="{F1725C13-04E4-4006-B5CE-476F8FAFC67F}" destId="{45FEE36B-0A2E-4776-9988-B28A23F3EE49}" srcOrd="0" destOrd="0" presId="urn:microsoft.com/office/officeart/2005/8/layout/pyramid2"/>
    <dgm:cxn modelId="{D0E1000D-D304-4D12-B268-FF946DB3206E}" type="presParOf" srcId="{4B18C320-62CF-49B9-A3F2-A4A77C728B06}" destId="{792C446F-46C7-4298-8C4C-35802F9D6B31}" srcOrd="0" destOrd="0" presId="urn:microsoft.com/office/officeart/2005/8/layout/pyramid2"/>
    <dgm:cxn modelId="{D2D62E99-A817-471A-8C0C-C1CFF9F5CAC1}" type="presParOf" srcId="{4B18C320-62CF-49B9-A3F2-A4A77C728B06}" destId="{ABF828CB-667A-4DB4-AF87-6BF7A0D99AE1}" srcOrd="1" destOrd="0" presId="urn:microsoft.com/office/officeart/2005/8/layout/pyramid2"/>
    <dgm:cxn modelId="{313CB3F3-D92B-4780-9F20-B84532222B36}" type="presParOf" srcId="{ABF828CB-667A-4DB4-AF87-6BF7A0D99AE1}" destId="{DBFB55E9-6922-43BE-8340-9000AB37ADEC}" srcOrd="0" destOrd="0" presId="urn:microsoft.com/office/officeart/2005/8/layout/pyramid2"/>
    <dgm:cxn modelId="{60CDC3FF-038C-4F74-84FA-535D1CC8B585}" type="presParOf" srcId="{ABF828CB-667A-4DB4-AF87-6BF7A0D99AE1}" destId="{6B1F602F-4C68-42A1-9383-EC975E3ECC33}" srcOrd="1" destOrd="0" presId="urn:microsoft.com/office/officeart/2005/8/layout/pyramid2"/>
    <dgm:cxn modelId="{BD697F94-9BE0-4A8C-ADE1-878BFA863246}" type="presParOf" srcId="{ABF828CB-667A-4DB4-AF87-6BF7A0D99AE1}" destId="{45FEE36B-0A2E-4776-9988-B28A23F3EE49}" srcOrd="2" destOrd="0" presId="urn:microsoft.com/office/officeart/2005/8/layout/pyramid2"/>
    <dgm:cxn modelId="{22D7AF65-9D88-4F9A-8445-42CE62CC80E8}" type="presParOf" srcId="{ABF828CB-667A-4DB4-AF87-6BF7A0D99AE1}" destId="{D76C655D-C539-49C7-B992-43259F1FA091}" srcOrd="3" destOrd="0" presId="urn:microsoft.com/office/officeart/2005/8/layout/pyramid2"/>
    <dgm:cxn modelId="{2A5E7B58-E960-45B5-BDE4-DD016E6224D8}" type="presParOf" srcId="{ABF828CB-667A-4DB4-AF87-6BF7A0D99AE1}" destId="{7C39CB54-1C62-472C-9D99-62D5B49D000E}" srcOrd="4" destOrd="0" presId="urn:microsoft.com/office/officeart/2005/8/layout/pyramid2"/>
    <dgm:cxn modelId="{6C11E65A-6293-4927-A68D-23D23D769687}" type="presParOf" srcId="{ABF828CB-667A-4DB4-AF87-6BF7A0D99AE1}" destId="{73D70BAD-E674-4FD5-8509-97046F04EBF4}" srcOrd="5" destOrd="0" presId="urn:microsoft.com/office/officeart/2005/8/layout/pyramid2"/>
    <dgm:cxn modelId="{1A2F46FB-E1AA-4711-9750-432F432D04D5}" type="presParOf" srcId="{ABF828CB-667A-4DB4-AF87-6BF7A0D99AE1}" destId="{767BA6B4-D7FD-4068-9F0A-E1E489206064}" srcOrd="6" destOrd="0" presId="urn:microsoft.com/office/officeart/2005/8/layout/pyramid2"/>
    <dgm:cxn modelId="{D91DBC12-7E8A-4E01-946F-21C25767A026}" type="presParOf" srcId="{ABF828CB-667A-4DB4-AF87-6BF7A0D99AE1}" destId="{599B2567-458D-4C08-9167-A49C6D2E5243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84F9F-4155-4C3E-B2E5-94A11EAA4446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D2780C7-E931-416C-9050-755145C765C6}">
      <dgm:prSet phldrT="[Texto]"/>
      <dgm:spPr/>
      <dgm:t>
        <a:bodyPr/>
        <a:lstStyle/>
        <a:p>
          <a:r>
            <a:rPr lang="pt-BR" dirty="0"/>
            <a:t>Governança Corporativa</a:t>
          </a:r>
        </a:p>
      </dgm:t>
    </dgm:pt>
    <dgm:pt modelId="{0B8DAD10-4880-4F53-93EC-86CF29D0DD3E}" type="parTrans" cxnId="{8D2B6F89-A3FD-4613-A119-A37C42F1A624}">
      <dgm:prSet/>
      <dgm:spPr/>
      <dgm:t>
        <a:bodyPr/>
        <a:lstStyle/>
        <a:p>
          <a:endParaRPr lang="pt-BR"/>
        </a:p>
      </dgm:t>
    </dgm:pt>
    <dgm:pt modelId="{ABEBAD72-FE2B-45F5-A2AD-012405D86E4A}" type="sibTrans" cxnId="{8D2B6F89-A3FD-4613-A119-A37C42F1A624}">
      <dgm:prSet/>
      <dgm:spPr/>
      <dgm:t>
        <a:bodyPr/>
        <a:lstStyle/>
        <a:p>
          <a:endParaRPr lang="pt-BR"/>
        </a:p>
      </dgm:t>
    </dgm:pt>
    <dgm:pt modelId="{ED582474-A493-4A44-B6DF-833808D82D8F}">
      <dgm:prSet phldrT="[Texto]"/>
      <dgm:spPr/>
      <dgm:t>
        <a:bodyPr/>
        <a:lstStyle/>
        <a:p>
          <a:r>
            <a:rPr lang="pt-BR" dirty="0"/>
            <a:t>Gerenciamento de Riscos</a:t>
          </a:r>
        </a:p>
      </dgm:t>
    </dgm:pt>
    <dgm:pt modelId="{BAFD3D5A-88D3-4977-BCE6-F2AFD28D8CD1}" type="parTrans" cxnId="{B9AD6CC2-73E6-4F47-A0AE-15D9703EECF4}">
      <dgm:prSet/>
      <dgm:spPr/>
      <dgm:t>
        <a:bodyPr/>
        <a:lstStyle/>
        <a:p>
          <a:endParaRPr lang="pt-BR"/>
        </a:p>
      </dgm:t>
    </dgm:pt>
    <dgm:pt modelId="{7B7E984C-0A6A-46FE-B166-3CBB2EB8326D}" type="sibTrans" cxnId="{B9AD6CC2-73E6-4F47-A0AE-15D9703EECF4}">
      <dgm:prSet/>
      <dgm:spPr/>
      <dgm:t>
        <a:bodyPr/>
        <a:lstStyle/>
        <a:p>
          <a:endParaRPr lang="pt-BR"/>
        </a:p>
      </dgm:t>
    </dgm:pt>
    <dgm:pt modelId="{F28935FB-A85D-497A-AE47-96B35D4FAB51}">
      <dgm:prSet phldrT="[Texto]"/>
      <dgm:spPr/>
      <dgm:t>
        <a:bodyPr/>
        <a:lstStyle/>
        <a:p>
          <a:r>
            <a:rPr lang="pt-BR" dirty="0"/>
            <a:t>Sistema de controles internos</a:t>
          </a:r>
        </a:p>
      </dgm:t>
    </dgm:pt>
    <dgm:pt modelId="{24310DF2-8488-408B-837B-3CAB7DBDE724}" type="parTrans" cxnId="{AD9A57F3-2CA2-44C4-87E4-07161568827A}">
      <dgm:prSet/>
      <dgm:spPr/>
      <dgm:t>
        <a:bodyPr/>
        <a:lstStyle/>
        <a:p>
          <a:endParaRPr lang="pt-BR"/>
        </a:p>
      </dgm:t>
    </dgm:pt>
    <dgm:pt modelId="{561CA40D-1303-4C36-B3FD-9C54F9DD1B88}" type="sibTrans" cxnId="{AD9A57F3-2CA2-44C4-87E4-07161568827A}">
      <dgm:prSet/>
      <dgm:spPr/>
      <dgm:t>
        <a:bodyPr/>
        <a:lstStyle/>
        <a:p>
          <a:endParaRPr lang="pt-BR"/>
        </a:p>
      </dgm:t>
    </dgm:pt>
    <dgm:pt modelId="{BD8F973B-16D5-4C97-8379-C739546A7D75}" type="pres">
      <dgm:prSet presAssocID="{19884F9F-4155-4C3E-B2E5-94A11EAA4446}" presName="Name0" presStyleCnt="0">
        <dgm:presLayoutVars>
          <dgm:dir/>
          <dgm:resizeHandles val="exact"/>
        </dgm:presLayoutVars>
      </dgm:prSet>
      <dgm:spPr/>
    </dgm:pt>
    <dgm:pt modelId="{C60A12DA-EF5E-494E-9E12-1F2F6D96C833}" type="pres">
      <dgm:prSet presAssocID="{2D2780C7-E931-416C-9050-755145C765C6}" presName="composite" presStyleCnt="0"/>
      <dgm:spPr/>
    </dgm:pt>
    <dgm:pt modelId="{50B33B4B-8F40-41B9-A9B5-6D546067953C}" type="pres">
      <dgm:prSet presAssocID="{2D2780C7-E931-416C-9050-755145C765C6}" presName="rect1" presStyleLbl="trAlignAcc1" presStyleIdx="0" presStyleCnt="3">
        <dgm:presLayoutVars>
          <dgm:bulletEnabled val="1"/>
        </dgm:presLayoutVars>
      </dgm:prSet>
      <dgm:spPr/>
    </dgm:pt>
    <dgm:pt modelId="{BD285102-C352-4998-A07E-BE1BF6135EDD}" type="pres">
      <dgm:prSet presAssocID="{2D2780C7-E931-416C-9050-755145C765C6}" presName="rect2" presStyleLbl="fgImgPlace1" presStyleIdx="0" presStyleCnt="3" custScaleX="176266" custLinFactNeighborX="-65486" custLinFactNeighborY="5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7296021C-C7C4-4143-BEDA-4872F88BC508}" type="pres">
      <dgm:prSet presAssocID="{ABEBAD72-FE2B-45F5-A2AD-012405D86E4A}" presName="sibTrans" presStyleCnt="0"/>
      <dgm:spPr/>
    </dgm:pt>
    <dgm:pt modelId="{F54C0AA4-4E3E-4396-BC62-4664C7D58724}" type="pres">
      <dgm:prSet presAssocID="{ED582474-A493-4A44-B6DF-833808D82D8F}" presName="composite" presStyleCnt="0"/>
      <dgm:spPr/>
    </dgm:pt>
    <dgm:pt modelId="{98F6D5AA-7CD1-4D26-A93E-AA2B1017602F}" type="pres">
      <dgm:prSet presAssocID="{ED582474-A493-4A44-B6DF-833808D82D8F}" presName="rect1" presStyleLbl="trAlignAcc1" presStyleIdx="1" presStyleCnt="3">
        <dgm:presLayoutVars>
          <dgm:bulletEnabled val="1"/>
        </dgm:presLayoutVars>
      </dgm:prSet>
      <dgm:spPr/>
    </dgm:pt>
    <dgm:pt modelId="{79D60A3A-087F-4E20-B09F-BFB2C1CD3728}" type="pres">
      <dgm:prSet presAssocID="{ED582474-A493-4A44-B6DF-833808D82D8F}" presName="rect2" presStyleLbl="fgImgPlace1" presStyleIdx="1" presStyleCnt="3" custScaleX="195859" custLinFactNeighborX="-71409" custLinFactNeighborY="538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71ABAD50-9BF7-49F2-9C72-8D7729A94D61}" type="pres">
      <dgm:prSet presAssocID="{7B7E984C-0A6A-46FE-B166-3CBB2EB8326D}" presName="sibTrans" presStyleCnt="0"/>
      <dgm:spPr/>
    </dgm:pt>
    <dgm:pt modelId="{0615A082-D5FB-4ED3-AA8E-AB7F4AF04091}" type="pres">
      <dgm:prSet presAssocID="{F28935FB-A85D-497A-AE47-96B35D4FAB51}" presName="composite" presStyleCnt="0"/>
      <dgm:spPr/>
    </dgm:pt>
    <dgm:pt modelId="{F7EEB8B0-5456-48F6-B568-7CC1BED068AC}" type="pres">
      <dgm:prSet presAssocID="{F28935FB-A85D-497A-AE47-96B35D4FAB51}" presName="rect1" presStyleLbl="trAlignAcc1" presStyleIdx="2" presStyleCnt="3">
        <dgm:presLayoutVars>
          <dgm:bulletEnabled val="1"/>
        </dgm:presLayoutVars>
      </dgm:prSet>
      <dgm:spPr/>
    </dgm:pt>
    <dgm:pt modelId="{929766D4-B14B-4679-9896-A0008362DA58}" type="pres">
      <dgm:prSet presAssocID="{F28935FB-A85D-497A-AE47-96B35D4FAB51}" presName="rect2" presStyleLbl="fgImgPlace1" presStyleIdx="2" presStyleCnt="3" custScaleX="198962" custScaleY="103559" custLinFactNeighborX="-71831" custLinFactNeighborY="688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</dgm:pt>
  </dgm:ptLst>
  <dgm:cxnLst>
    <dgm:cxn modelId="{6376A928-C5C6-4983-90ED-B8225BC3C6C0}" type="presOf" srcId="{2D2780C7-E931-416C-9050-755145C765C6}" destId="{50B33B4B-8F40-41B9-A9B5-6D546067953C}" srcOrd="0" destOrd="0" presId="urn:microsoft.com/office/officeart/2008/layout/PictureStrips"/>
    <dgm:cxn modelId="{9C0A2236-6670-48F6-A812-C13807CF36B2}" type="presOf" srcId="{F28935FB-A85D-497A-AE47-96B35D4FAB51}" destId="{F7EEB8B0-5456-48F6-B568-7CC1BED068AC}" srcOrd="0" destOrd="0" presId="urn:microsoft.com/office/officeart/2008/layout/PictureStrips"/>
    <dgm:cxn modelId="{6451293A-6F9F-49FE-99C9-CCB345BF338D}" type="presOf" srcId="{19884F9F-4155-4C3E-B2E5-94A11EAA4446}" destId="{BD8F973B-16D5-4C97-8379-C739546A7D75}" srcOrd="0" destOrd="0" presId="urn:microsoft.com/office/officeart/2008/layout/PictureStrips"/>
    <dgm:cxn modelId="{8D2B6F89-A3FD-4613-A119-A37C42F1A624}" srcId="{19884F9F-4155-4C3E-B2E5-94A11EAA4446}" destId="{2D2780C7-E931-416C-9050-755145C765C6}" srcOrd="0" destOrd="0" parTransId="{0B8DAD10-4880-4F53-93EC-86CF29D0DD3E}" sibTransId="{ABEBAD72-FE2B-45F5-A2AD-012405D86E4A}"/>
    <dgm:cxn modelId="{B9AD6CC2-73E6-4F47-A0AE-15D9703EECF4}" srcId="{19884F9F-4155-4C3E-B2E5-94A11EAA4446}" destId="{ED582474-A493-4A44-B6DF-833808D82D8F}" srcOrd="1" destOrd="0" parTransId="{BAFD3D5A-88D3-4977-BCE6-F2AFD28D8CD1}" sibTransId="{7B7E984C-0A6A-46FE-B166-3CBB2EB8326D}"/>
    <dgm:cxn modelId="{F952B9CB-A238-4B2C-8FD0-85F0A2684068}" type="presOf" srcId="{ED582474-A493-4A44-B6DF-833808D82D8F}" destId="{98F6D5AA-7CD1-4D26-A93E-AA2B1017602F}" srcOrd="0" destOrd="0" presId="urn:microsoft.com/office/officeart/2008/layout/PictureStrips"/>
    <dgm:cxn modelId="{AD9A57F3-2CA2-44C4-87E4-07161568827A}" srcId="{19884F9F-4155-4C3E-B2E5-94A11EAA4446}" destId="{F28935FB-A85D-497A-AE47-96B35D4FAB51}" srcOrd="2" destOrd="0" parTransId="{24310DF2-8488-408B-837B-3CAB7DBDE724}" sibTransId="{561CA40D-1303-4C36-B3FD-9C54F9DD1B88}"/>
    <dgm:cxn modelId="{0BB023D0-8DB2-456E-BE38-7160F0C31558}" type="presParOf" srcId="{BD8F973B-16D5-4C97-8379-C739546A7D75}" destId="{C60A12DA-EF5E-494E-9E12-1F2F6D96C833}" srcOrd="0" destOrd="0" presId="urn:microsoft.com/office/officeart/2008/layout/PictureStrips"/>
    <dgm:cxn modelId="{455E20AA-752E-44B9-8E78-90E53D7FC29A}" type="presParOf" srcId="{C60A12DA-EF5E-494E-9E12-1F2F6D96C833}" destId="{50B33B4B-8F40-41B9-A9B5-6D546067953C}" srcOrd="0" destOrd="0" presId="urn:microsoft.com/office/officeart/2008/layout/PictureStrips"/>
    <dgm:cxn modelId="{D74F5F3F-28F8-4DD9-BE1C-81E3B3DEE779}" type="presParOf" srcId="{C60A12DA-EF5E-494E-9E12-1F2F6D96C833}" destId="{BD285102-C352-4998-A07E-BE1BF6135EDD}" srcOrd="1" destOrd="0" presId="urn:microsoft.com/office/officeart/2008/layout/PictureStrips"/>
    <dgm:cxn modelId="{83F09E65-037A-47F7-9894-C20A5B82CACF}" type="presParOf" srcId="{BD8F973B-16D5-4C97-8379-C739546A7D75}" destId="{7296021C-C7C4-4143-BEDA-4872F88BC508}" srcOrd="1" destOrd="0" presId="urn:microsoft.com/office/officeart/2008/layout/PictureStrips"/>
    <dgm:cxn modelId="{6A0ADF24-933A-4BEC-9AAF-3FFBB9689C08}" type="presParOf" srcId="{BD8F973B-16D5-4C97-8379-C739546A7D75}" destId="{F54C0AA4-4E3E-4396-BC62-4664C7D58724}" srcOrd="2" destOrd="0" presId="urn:microsoft.com/office/officeart/2008/layout/PictureStrips"/>
    <dgm:cxn modelId="{619FBA0A-07CD-43FC-B37F-8729A0D95D6E}" type="presParOf" srcId="{F54C0AA4-4E3E-4396-BC62-4664C7D58724}" destId="{98F6D5AA-7CD1-4D26-A93E-AA2B1017602F}" srcOrd="0" destOrd="0" presId="urn:microsoft.com/office/officeart/2008/layout/PictureStrips"/>
    <dgm:cxn modelId="{1C16E835-9B1E-457A-893C-1C8785C87789}" type="presParOf" srcId="{F54C0AA4-4E3E-4396-BC62-4664C7D58724}" destId="{79D60A3A-087F-4E20-B09F-BFB2C1CD3728}" srcOrd="1" destOrd="0" presId="urn:microsoft.com/office/officeart/2008/layout/PictureStrips"/>
    <dgm:cxn modelId="{EF14850A-3D47-44BD-871C-10EBD7B5FD5B}" type="presParOf" srcId="{BD8F973B-16D5-4C97-8379-C739546A7D75}" destId="{71ABAD50-9BF7-49F2-9C72-8D7729A94D61}" srcOrd="3" destOrd="0" presId="urn:microsoft.com/office/officeart/2008/layout/PictureStrips"/>
    <dgm:cxn modelId="{ACC6D510-4EC0-436D-A132-9EE020B4C045}" type="presParOf" srcId="{BD8F973B-16D5-4C97-8379-C739546A7D75}" destId="{0615A082-D5FB-4ED3-AA8E-AB7F4AF04091}" srcOrd="4" destOrd="0" presId="urn:microsoft.com/office/officeart/2008/layout/PictureStrips"/>
    <dgm:cxn modelId="{5FA969C7-03EE-4A3B-8894-8780C2A95B1F}" type="presParOf" srcId="{0615A082-D5FB-4ED3-AA8E-AB7F4AF04091}" destId="{F7EEB8B0-5456-48F6-B568-7CC1BED068AC}" srcOrd="0" destOrd="0" presId="urn:microsoft.com/office/officeart/2008/layout/PictureStrips"/>
    <dgm:cxn modelId="{0F92A523-3B03-4475-9B72-1565FE0B0C9F}" type="presParOf" srcId="{0615A082-D5FB-4ED3-AA8E-AB7F4AF04091}" destId="{929766D4-B14B-4679-9896-A0008362DA5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3094CE-84B4-47B9-8502-352D56B749E4}" type="doc">
      <dgm:prSet loTypeId="urn:microsoft.com/office/officeart/2005/8/layout/list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88CE714F-2469-4346-A414-9809FE330462}">
      <dgm:prSet phldrT="[Texto]"/>
      <dgm:spPr/>
      <dgm:t>
        <a:bodyPr/>
        <a:lstStyle/>
        <a:p>
          <a:r>
            <a:rPr lang="pt-BR" dirty="0"/>
            <a:t>Sistema de controle</a:t>
          </a:r>
        </a:p>
      </dgm:t>
    </dgm:pt>
    <dgm:pt modelId="{CF66ACB7-93A3-484F-87C9-2BF9B16899A9}" type="parTrans" cxnId="{684E2B15-E551-4E75-8EAC-767F3065B031}">
      <dgm:prSet/>
      <dgm:spPr/>
      <dgm:t>
        <a:bodyPr/>
        <a:lstStyle/>
        <a:p>
          <a:endParaRPr lang="pt-BR"/>
        </a:p>
      </dgm:t>
    </dgm:pt>
    <dgm:pt modelId="{40EF2A87-1E6A-438B-B2FB-6943DAC00F7E}" type="sibTrans" cxnId="{684E2B15-E551-4E75-8EAC-767F3065B031}">
      <dgm:prSet/>
      <dgm:spPr/>
      <dgm:t>
        <a:bodyPr/>
        <a:lstStyle/>
        <a:p>
          <a:endParaRPr lang="pt-BR"/>
        </a:p>
      </dgm:t>
    </dgm:pt>
    <dgm:pt modelId="{0FCB8A7E-2EC1-442F-BD56-637F39528173}">
      <dgm:prSet phldrT="[Texto]"/>
      <dgm:spPr/>
      <dgm:t>
        <a:bodyPr/>
        <a:lstStyle/>
        <a:p>
          <a:r>
            <a:rPr lang="pt-BR" dirty="0"/>
            <a:t>Controles internos</a:t>
          </a:r>
        </a:p>
      </dgm:t>
    </dgm:pt>
    <dgm:pt modelId="{7337AB5B-2460-47B6-BCF7-D46F948B2D4E}" type="parTrans" cxnId="{7C5E7DDB-9225-4E62-AA6F-770598989BA4}">
      <dgm:prSet/>
      <dgm:spPr/>
      <dgm:t>
        <a:bodyPr/>
        <a:lstStyle/>
        <a:p>
          <a:endParaRPr lang="pt-BR"/>
        </a:p>
      </dgm:t>
    </dgm:pt>
    <dgm:pt modelId="{1F3A4C00-A667-4860-B72D-EF7C809EBE13}" type="sibTrans" cxnId="{7C5E7DDB-9225-4E62-AA6F-770598989BA4}">
      <dgm:prSet/>
      <dgm:spPr/>
      <dgm:t>
        <a:bodyPr/>
        <a:lstStyle/>
        <a:p>
          <a:endParaRPr lang="pt-BR"/>
        </a:p>
      </dgm:t>
    </dgm:pt>
    <dgm:pt modelId="{E2EE9BA7-6A21-4023-972E-3DAA18C65A14}">
      <dgm:prSet phldrT="[Texto]"/>
      <dgm:spPr/>
      <dgm:t>
        <a:bodyPr/>
        <a:lstStyle/>
        <a:p>
          <a:r>
            <a:rPr lang="pt-BR" dirty="0"/>
            <a:t>Auditoria Interna</a:t>
          </a:r>
        </a:p>
      </dgm:t>
    </dgm:pt>
    <dgm:pt modelId="{8B9B03A2-85DE-4B31-8BEC-4A4F69988951}" type="parTrans" cxnId="{E1A226C5-DA2B-4269-851A-1EE17F2035B1}">
      <dgm:prSet/>
      <dgm:spPr/>
      <dgm:t>
        <a:bodyPr/>
        <a:lstStyle/>
        <a:p>
          <a:endParaRPr lang="pt-BR"/>
        </a:p>
      </dgm:t>
    </dgm:pt>
    <dgm:pt modelId="{A08B18AD-E641-4BCB-8D80-388D75F4BA00}" type="sibTrans" cxnId="{E1A226C5-DA2B-4269-851A-1EE17F2035B1}">
      <dgm:prSet/>
      <dgm:spPr/>
      <dgm:t>
        <a:bodyPr/>
        <a:lstStyle/>
        <a:p>
          <a:endParaRPr lang="pt-BR"/>
        </a:p>
      </dgm:t>
    </dgm:pt>
    <dgm:pt modelId="{423FBBA9-D2FA-4445-854B-CBA355302700}" type="pres">
      <dgm:prSet presAssocID="{F53094CE-84B4-47B9-8502-352D56B749E4}" presName="linear" presStyleCnt="0">
        <dgm:presLayoutVars>
          <dgm:dir/>
          <dgm:animLvl val="lvl"/>
          <dgm:resizeHandles val="exact"/>
        </dgm:presLayoutVars>
      </dgm:prSet>
      <dgm:spPr/>
    </dgm:pt>
    <dgm:pt modelId="{8129404A-1770-4973-8E5D-7226BF2B1311}" type="pres">
      <dgm:prSet presAssocID="{88CE714F-2469-4346-A414-9809FE330462}" presName="parentLin" presStyleCnt="0"/>
      <dgm:spPr/>
    </dgm:pt>
    <dgm:pt modelId="{D6DE8AE6-6479-4666-8AB8-BA8E96322CC1}" type="pres">
      <dgm:prSet presAssocID="{88CE714F-2469-4346-A414-9809FE330462}" presName="parentLeftMargin" presStyleLbl="node1" presStyleIdx="0" presStyleCnt="3"/>
      <dgm:spPr/>
    </dgm:pt>
    <dgm:pt modelId="{0B29DB8C-1C97-4F2B-A23E-9C3F35670FBB}" type="pres">
      <dgm:prSet presAssocID="{88CE714F-2469-4346-A414-9809FE33046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32544A-EA4B-4D94-815E-3F5649656657}" type="pres">
      <dgm:prSet presAssocID="{88CE714F-2469-4346-A414-9809FE330462}" presName="negativeSpace" presStyleCnt="0"/>
      <dgm:spPr/>
    </dgm:pt>
    <dgm:pt modelId="{FF3E4156-09AE-4905-8769-FB85B7B9DC06}" type="pres">
      <dgm:prSet presAssocID="{88CE714F-2469-4346-A414-9809FE330462}" presName="childText" presStyleLbl="conFgAcc1" presStyleIdx="0" presStyleCnt="3">
        <dgm:presLayoutVars>
          <dgm:bulletEnabled val="1"/>
        </dgm:presLayoutVars>
      </dgm:prSet>
      <dgm:spPr/>
    </dgm:pt>
    <dgm:pt modelId="{E051949A-60E3-4AD8-AACE-8321D1A271EE}" type="pres">
      <dgm:prSet presAssocID="{40EF2A87-1E6A-438B-B2FB-6943DAC00F7E}" presName="spaceBetweenRectangles" presStyleCnt="0"/>
      <dgm:spPr/>
    </dgm:pt>
    <dgm:pt modelId="{232B5309-1518-479F-AA12-4CC1E4129571}" type="pres">
      <dgm:prSet presAssocID="{0FCB8A7E-2EC1-442F-BD56-637F39528173}" presName="parentLin" presStyleCnt="0"/>
      <dgm:spPr/>
    </dgm:pt>
    <dgm:pt modelId="{AA62CE09-0302-4EF2-9E54-BC0169511A7D}" type="pres">
      <dgm:prSet presAssocID="{0FCB8A7E-2EC1-442F-BD56-637F39528173}" presName="parentLeftMargin" presStyleLbl="node1" presStyleIdx="0" presStyleCnt="3"/>
      <dgm:spPr/>
    </dgm:pt>
    <dgm:pt modelId="{C8C3343D-D330-4853-A346-8FB81CCEAEF8}" type="pres">
      <dgm:prSet presAssocID="{0FCB8A7E-2EC1-442F-BD56-637F395281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1C9C097-CAE7-4C9D-86FA-17223882F9CB}" type="pres">
      <dgm:prSet presAssocID="{0FCB8A7E-2EC1-442F-BD56-637F39528173}" presName="negativeSpace" presStyleCnt="0"/>
      <dgm:spPr/>
    </dgm:pt>
    <dgm:pt modelId="{8BD5B55A-3700-41C1-9ACA-68E4E4E4A953}" type="pres">
      <dgm:prSet presAssocID="{0FCB8A7E-2EC1-442F-BD56-637F39528173}" presName="childText" presStyleLbl="conFgAcc1" presStyleIdx="1" presStyleCnt="3">
        <dgm:presLayoutVars>
          <dgm:bulletEnabled val="1"/>
        </dgm:presLayoutVars>
      </dgm:prSet>
      <dgm:spPr/>
    </dgm:pt>
    <dgm:pt modelId="{8D5F2E53-D42A-49E2-8715-32E8B63FB5B4}" type="pres">
      <dgm:prSet presAssocID="{1F3A4C00-A667-4860-B72D-EF7C809EBE13}" presName="spaceBetweenRectangles" presStyleCnt="0"/>
      <dgm:spPr/>
    </dgm:pt>
    <dgm:pt modelId="{76778B1A-5644-487D-B823-32E855F27ACF}" type="pres">
      <dgm:prSet presAssocID="{E2EE9BA7-6A21-4023-972E-3DAA18C65A14}" presName="parentLin" presStyleCnt="0"/>
      <dgm:spPr/>
    </dgm:pt>
    <dgm:pt modelId="{0EA38815-3A50-4643-AEE9-8EB80154E75F}" type="pres">
      <dgm:prSet presAssocID="{E2EE9BA7-6A21-4023-972E-3DAA18C65A14}" presName="parentLeftMargin" presStyleLbl="node1" presStyleIdx="1" presStyleCnt="3"/>
      <dgm:spPr/>
    </dgm:pt>
    <dgm:pt modelId="{E210749E-DD23-468A-B8EA-2C4D78E59E39}" type="pres">
      <dgm:prSet presAssocID="{E2EE9BA7-6A21-4023-972E-3DAA18C65A1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27FB843-2F74-4708-A1D1-25639974BF4A}" type="pres">
      <dgm:prSet presAssocID="{E2EE9BA7-6A21-4023-972E-3DAA18C65A14}" presName="negativeSpace" presStyleCnt="0"/>
      <dgm:spPr/>
    </dgm:pt>
    <dgm:pt modelId="{6633FE33-6E8D-44ED-AFDD-5EF749252D35}" type="pres">
      <dgm:prSet presAssocID="{E2EE9BA7-6A21-4023-972E-3DAA18C65A1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84E2B15-E551-4E75-8EAC-767F3065B031}" srcId="{F53094CE-84B4-47B9-8502-352D56B749E4}" destId="{88CE714F-2469-4346-A414-9809FE330462}" srcOrd="0" destOrd="0" parTransId="{CF66ACB7-93A3-484F-87C9-2BF9B16899A9}" sibTransId="{40EF2A87-1E6A-438B-B2FB-6943DAC00F7E}"/>
    <dgm:cxn modelId="{6130096F-A788-49E6-9CFA-F2C64A91B7AC}" type="presOf" srcId="{0FCB8A7E-2EC1-442F-BD56-637F39528173}" destId="{AA62CE09-0302-4EF2-9E54-BC0169511A7D}" srcOrd="0" destOrd="0" presId="urn:microsoft.com/office/officeart/2005/8/layout/list1"/>
    <dgm:cxn modelId="{215EB152-0B35-4902-8266-8DDF7A97B63B}" type="presOf" srcId="{F53094CE-84B4-47B9-8502-352D56B749E4}" destId="{423FBBA9-D2FA-4445-854B-CBA355302700}" srcOrd="0" destOrd="0" presId="urn:microsoft.com/office/officeart/2005/8/layout/list1"/>
    <dgm:cxn modelId="{8E20D67D-4019-4812-ABAC-9744AFA2F626}" type="presOf" srcId="{88CE714F-2469-4346-A414-9809FE330462}" destId="{0B29DB8C-1C97-4F2B-A23E-9C3F35670FBB}" srcOrd="1" destOrd="0" presId="urn:microsoft.com/office/officeart/2005/8/layout/list1"/>
    <dgm:cxn modelId="{518E1181-7274-4960-ADE6-772818C2881E}" type="presOf" srcId="{0FCB8A7E-2EC1-442F-BD56-637F39528173}" destId="{C8C3343D-D330-4853-A346-8FB81CCEAEF8}" srcOrd="1" destOrd="0" presId="urn:microsoft.com/office/officeart/2005/8/layout/list1"/>
    <dgm:cxn modelId="{8CCE7DA1-E900-4703-BAB5-3C74B87BB483}" type="presOf" srcId="{E2EE9BA7-6A21-4023-972E-3DAA18C65A14}" destId="{0EA38815-3A50-4643-AEE9-8EB80154E75F}" srcOrd="0" destOrd="0" presId="urn:microsoft.com/office/officeart/2005/8/layout/list1"/>
    <dgm:cxn modelId="{4A9BB8B8-D195-46FC-81B1-903EDCE09602}" type="presOf" srcId="{E2EE9BA7-6A21-4023-972E-3DAA18C65A14}" destId="{E210749E-DD23-468A-B8EA-2C4D78E59E39}" srcOrd="1" destOrd="0" presId="urn:microsoft.com/office/officeart/2005/8/layout/list1"/>
    <dgm:cxn modelId="{E1A226C5-DA2B-4269-851A-1EE17F2035B1}" srcId="{F53094CE-84B4-47B9-8502-352D56B749E4}" destId="{E2EE9BA7-6A21-4023-972E-3DAA18C65A14}" srcOrd="2" destOrd="0" parTransId="{8B9B03A2-85DE-4B31-8BEC-4A4F69988951}" sibTransId="{A08B18AD-E641-4BCB-8D80-388D75F4BA00}"/>
    <dgm:cxn modelId="{7C5E7DDB-9225-4E62-AA6F-770598989BA4}" srcId="{F53094CE-84B4-47B9-8502-352D56B749E4}" destId="{0FCB8A7E-2EC1-442F-BD56-637F39528173}" srcOrd="1" destOrd="0" parTransId="{7337AB5B-2460-47B6-BCF7-D46F948B2D4E}" sibTransId="{1F3A4C00-A667-4860-B72D-EF7C809EBE13}"/>
    <dgm:cxn modelId="{CA8FEBF8-3F57-40B9-BA78-08C257CA93B2}" type="presOf" srcId="{88CE714F-2469-4346-A414-9809FE330462}" destId="{D6DE8AE6-6479-4666-8AB8-BA8E96322CC1}" srcOrd="0" destOrd="0" presId="urn:microsoft.com/office/officeart/2005/8/layout/list1"/>
    <dgm:cxn modelId="{547E26CD-8C40-487D-84AC-445B52DF3318}" type="presParOf" srcId="{423FBBA9-D2FA-4445-854B-CBA355302700}" destId="{8129404A-1770-4973-8E5D-7226BF2B1311}" srcOrd="0" destOrd="0" presId="urn:microsoft.com/office/officeart/2005/8/layout/list1"/>
    <dgm:cxn modelId="{26C47D96-0C94-484F-A4B7-C6BD3E865587}" type="presParOf" srcId="{8129404A-1770-4973-8E5D-7226BF2B1311}" destId="{D6DE8AE6-6479-4666-8AB8-BA8E96322CC1}" srcOrd="0" destOrd="0" presId="urn:microsoft.com/office/officeart/2005/8/layout/list1"/>
    <dgm:cxn modelId="{AD5136C7-2E4E-4522-B80C-EA41D03B9777}" type="presParOf" srcId="{8129404A-1770-4973-8E5D-7226BF2B1311}" destId="{0B29DB8C-1C97-4F2B-A23E-9C3F35670FBB}" srcOrd="1" destOrd="0" presId="urn:microsoft.com/office/officeart/2005/8/layout/list1"/>
    <dgm:cxn modelId="{811A41B3-845A-4CD3-8670-1AD808226C04}" type="presParOf" srcId="{423FBBA9-D2FA-4445-854B-CBA355302700}" destId="{DC32544A-EA4B-4D94-815E-3F5649656657}" srcOrd="1" destOrd="0" presId="urn:microsoft.com/office/officeart/2005/8/layout/list1"/>
    <dgm:cxn modelId="{7C6C2142-820A-4DFA-A702-BD057E773EC3}" type="presParOf" srcId="{423FBBA9-D2FA-4445-854B-CBA355302700}" destId="{FF3E4156-09AE-4905-8769-FB85B7B9DC06}" srcOrd="2" destOrd="0" presId="urn:microsoft.com/office/officeart/2005/8/layout/list1"/>
    <dgm:cxn modelId="{2895C501-2003-4BCB-9019-A4F07D6EF3DB}" type="presParOf" srcId="{423FBBA9-D2FA-4445-854B-CBA355302700}" destId="{E051949A-60E3-4AD8-AACE-8321D1A271EE}" srcOrd="3" destOrd="0" presId="urn:microsoft.com/office/officeart/2005/8/layout/list1"/>
    <dgm:cxn modelId="{9ACA3A3B-A7FD-4159-AD44-5D4005096BC3}" type="presParOf" srcId="{423FBBA9-D2FA-4445-854B-CBA355302700}" destId="{232B5309-1518-479F-AA12-4CC1E4129571}" srcOrd="4" destOrd="0" presId="urn:microsoft.com/office/officeart/2005/8/layout/list1"/>
    <dgm:cxn modelId="{2A1BFC42-DE24-46BC-9196-494875BCC975}" type="presParOf" srcId="{232B5309-1518-479F-AA12-4CC1E4129571}" destId="{AA62CE09-0302-4EF2-9E54-BC0169511A7D}" srcOrd="0" destOrd="0" presId="urn:microsoft.com/office/officeart/2005/8/layout/list1"/>
    <dgm:cxn modelId="{5E619CC2-C867-4429-A3B6-88992F5B0C9F}" type="presParOf" srcId="{232B5309-1518-479F-AA12-4CC1E4129571}" destId="{C8C3343D-D330-4853-A346-8FB81CCEAEF8}" srcOrd="1" destOrd="0" presId="urn:microsoft.com/office/officeart/2005/8/layout/list1"/>
    <dgm:cxn modelId="{6FA8E7FC-7172-4447-98CD-00E670B47E56}" type="presParOf" srcId="{423FBBA9-D2FA-4445-854B-CBA355302700}" destId="{31C9C097-CAE7-4C9D-86FA-17223882F9CB}" srcOrd="5" destOrd="0" presId="urn:microsoft.com/office/officeart/2005/8/layout/list1"/>
    <dgm:cxn modelId="{5095295B-D09C-496B-B90F-E673C61F9833}" type="presParOf" srcId="{423FBBA9-D2FA-4445-854B-CBA355302700}" destId="{8BD5B55A-3700-41C1-9ACA-68E4E4E4A953}" srcOrd="6" destOrd="0" presId="urn:microsoft.com/office/officeart/2005/8/layout/list1"/>
    <dgm:cxn modelId="{E5013527-D782-436C-BA82-E90D17F7BB43}" type="presParOf" srcId="{423FBBA9-D2FA-4445-854B-CBA355302700}" destId="{8D5F2E53-D42A-49E2-8715-32E8B63FB5B4}" srcOrd="7" destOrd="0" presId="urn:microsoft.com/office/officeart/2005/8/layout/list1"/>
    <dgm:cxn modelId="{95023685-88D8-42E0-96A8-ECC4A03A2BFE}" type="presParOf" srcId="{423FBBA9-D2FA-4445-854B-CBA355302700}" destId="{76778B1A-5644-487D-B823-32E855F27ACF}" srcOrd="8" destOrd="0" presId="urn:microsoft.com/office/officeart/2005/8/layout/list1"/>
    <dgm:cxn modelId="{7B5F7351-573B-4B97-952B-CAA26D2ADECE}" type="presParOf" srcId="{76778B1A-5644-487D-B823-32E855F27ACF}" destId="{0EA38815-3A50-4643-AEE9-8EB80154E75F}" srcOrd="0" destOrd="0" presId="urn:microsoft.com/office/officeart/2005/8/layout/list1"/>
    <dgm:cxn modelId="{CD8A025A-B070-451F-91EE-7C789F486499}" type="presParOf" srcId="{76778B1A-5644-487D-B823-32E855F27ACF}" destId="{E210749E-DD23-468A-B8EA-2C4D78E59E39}" srcOrd="1" destOrd="0" presId="urn:microsoft.com/office/officeart/2005/8/layout/list1"/>
    <dgm:cxn modelId="{EBD2AC93-476D-4263-AF77-8A9AEA88561C}" type="presParOf" srcId="{423FBBA9-D2FA-4445-854B-CBA355302700}" destId="{D27FB843-2F74-4708-A1D1-25639974BF4A}" srcOrd="9" destOrd="0" presId="urn:microsoft.com/office/officeart/2005/8/layout/list1"/>
    <dgm:cxn modelId="{4FEAF97E-CCC6-4CE7-88FB-2E81590DC5FD}" type="presParOf" srcId="{423FBBA9-D2FA-4445-854B-CBA355302700}" destId="{6633FE33-6E8D-44ED-AFDD-5EF749252D3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C446F-46C7-4298-8C4C-35802F9D6B31}">
      <dsp:nvSpPr>
        <dsp:cNvPr id="0" name=""/>
        <dsp:cNvSpPr/>
      </dsp:nvSpPr>
      <dsp:spPr>
        <a:xfrm>
          <a:off x="711199" y="0"/>
          <a:ext cx="4064000" cy="4064000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B55E9-6922-43BE-8340-9000AB37ADEC}">
      <dsp:nvSpPr>
        <dsp:cNvPr id="0" name=""/>
        <dsp:cNvSpPr/>
      </dsp:nvSpPr>
      <dsp:spPr>
        <a:xfrm>
          <a:off x="2743199" y="406796"/>
          <a:ext cx="2641600" cy="722312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Organizar</a:t>
          </a:r>
        </a:p>
      </dsp:txBody>
      <dsp:txXfrm>
        <a:off x="2778459" y="442056"/>
        <a:ext cx="2571080" cy="651792"/>
      </dsp:txXfrm>
    </dsp:sp>
    <dsp:sp modelId="{45FEE36B-0A2E-4776-9988-B28A23F3EE49}">
      <dsp:nvSpPr>
        <dsp:cNvPr id="0" name=""/>
        <dsp:cNvSpPr/>
      </dsp:nvSpPr>
      <dsp:spPr>
        <a:xfrm>
          <a:off x="2743199" y="1219398"/>
          <a:ext cx="2641600" cy="722312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Planejar</a:t>
          </a:r>
        </a:p>
      </dsp:txBody>
      <dsp:txXfrm>
        <a:off x="2778459" y="1254658"/>
        <a:ext cx="2571080" cy="651792"/>
      </dsp:txXfrm>
    </dsp:sp>
    <dsp:sp modelId="{7C39CB54-1C62-472C-9D99-62D5B49D000E}">
      <dsp:nvSpPr>
        <dsp:cNvPr id="0" name=""/>
        <dsp:cNvSpPr/>
      </dsp:nvSpPr>
      <dsp:spPr>
        <a:xfrm>
          <a:off x="2743199" y="2032000"/>
          <a:ext cx="2641600" cy="722312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Supervisionar</a:t>
          </a:r>
        </a:p>
      </dsp:txBody>
      <dsp:txXfrm>
        <a:off x="2778459" y="2067260"/>
        <a:ext cx="2571080" cy="651792"/>
      </dsp:txXfrm>
    </dsp:sp>
    <dsp:sp modelId="{767BA6B4-D7FD-4068-9F0A-E1E489206064}">
      <dsp:nvSpPr>
        <dsp:cNvPr id="0" name=""/>
        <dsp:cNvSpPr/>
      </dsp:nvSpPr>
      <dsp:spPr>
        <a:xfrm>
          <a:off x="2743199" y="2844601"/>
          <a:ext cx="2641600" cy="722312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/>
            <a:t>Monitorar</a:t>
          </a:r>
        </a:p>
      </dsp:txBody>
      <dsp:txXfrm>
        <a:off x="2778459" y="2879861"/>
        <a:ext cx="2571080" cy="6517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33B4B-8F40-41B9-A9B5-6D546067953C}">
      <dsp:nvSpPr>
        <dsp:cNvPr id="0" name=""/>
        <dsp:cNvSpPr/>
      </dsp:nvSpPr>
      <dsp:spPr>
        <a:xfrm>
          <a:off x="1988944" y="239789"/>
          <a:ext cx="3381510" cy="10567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753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Governança Corporativa</a:t>
          </a:r>
        </a:p>
      </dsp:txBody>
      <dsp:txXfrm>
        <a:off x="1988944" y="239789"/>
        <a:ext cx="3381510" cy="1056722"/>
      </dsp:txXfrm>
    </dsp:sp>
    <dsp:sp modelId="{BD285102-C352-4998-A07E-BE1BF6135EDD}">
      <dsp:nvSpPr>
        <dsp:cNvPr id="0" name=""/>
        <dsp:cNvSpPr/>
      </dsp:nvSpPr>
      <dsp:spPr>
        <a:xfrm>
          <a:off x="1081573" y="87784"/>
          <a:ext cx="1303849" cy="1109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F6D5AA-7CD1-4D26-A93E-AA2B1017602F}">
      <dsp:nvSpPr>
        <dsp:cNvPr id="0" name=""/>
        <dsp:cNvSpPr/>
      </dsp:nvSpPr>
      <dsp:spPr>
        <a:xfrm>
          <a:off x="2025177" y="1570085"/>
          <a:ext cx="3381510" cy="10567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753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Gerenciamento de Riscos</a:t>
          </a:r>
        </a:p>
      </dsp:txBody>
      <dsp:txXfrm>
        <a:off x="2025177" y="1570085"/>
        <a:ext cx="3381510" cy="1056722"/>
      </dsp:txXfrm>
    </dsp:sp>
    <dsp:sp modelId="{79D60A3A-087F-4E20-B09F-BFB2C1CD3728}">
      <dsp:nvSpPr>
        <dsp:cNvPr id="0" name=""/>
        <dsp:cNvSpPr/>
      </dsp:nvSpPr>
      <dsp:spPr>
        <a:xfrm>
          <a:off x="1001527" y="1477219"/>
          <a:ext cx="1448779" cy="110955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EB8B0-5456-48F6-B568-7CC1BED068AC}">
      <dsp:nvSpPr>
        <dsp:cNvPr id="0" name=""/>
        <dsp:cNvSpPr/>
      </dsp:nvSpPr>
      <dsp:spPr>
        <a:xfrm>
          <a:off x="2030915" y="2920125"/>
          <a:ext cx="3381510" cy="105672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5753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Sistema de controles internos</a:t>
          </a:r>
        </a:p>
      </dsp:txBody>
      <dsp:txXfrm>
        <a:off x="2030915" y="2920125"/>
        <a:ext cx="3381510" cy="1056722"/>
      </dsp:txXfrm>
    </dsp:sp>
    <dsp:sp modelId="{929766D4-B14B-4679-9896-A0008362DA58}">
      <dsp:nvSpPr>
        <dsp:cNvPr id="0" name=""/>
        <dsp:cNvSpPr/>
      </dsp:nvSpPr>
      <dsp:spPr>
        <a:xfrm>
          <a:off x="992667" y="2824092"/>
          <a:ext cx="1471732" cy="11490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E4156-09AE-4905-8769-FB85B7B9DC06}">
      <dsp:nvSpPr>
        <dsp:cNvPr id="0" name=""/>
        <dsp:cNvSpPr/>
      </dsp:nvSpPr>
      <dsp:spPr>
        <a:xfrm>
          <a:off x="0" y="485284"/>
          <a:ext cx="600032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29DB8C-1C97-4F2B-A23E-9C3F35670FBB}">
      <dsp:nvSpPr>
        <dsp:cNvPr id="0" name=""/>
        <dsp:cNvSpPr/>
      </dsp:nvSpPr>
      <dsp:spPr>
        <a:xfrm>
          <a:off x="300016" y="57244"/>
          <a:ext cx="4200229" cy="8560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9" tIns="0" rIns="15875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Sistema de controle</a:t>
          </a:r>
        </a:p>
      </dsp:txBody>
      <dsp:txXfrm>
        <a:off x="341806" y="99034"/>
        <a:ext cx="4116649" cy="772500"/>
      </dsp:txXfrm>
    </dsp:sp>
    <dsp:sp modelId="{8BD5B55A-3700-41C1-9ACA-68E4E4E4A953}">
      <dsp:nvSpPr>
        <dsp:cNvPr id="0" name=""/>
        <dsp:cNvSpPr/>
      </dsp:nvSpPr>
      <dsp:spPr>
        <a:xfrm>
          <a:off x="0" y="1800724"/>
          <a:ext cx="600032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C3343D-D330-4853-A346-8FB81CCEAEF8}">
      <dsp:nvSpPr>
        <dsp:cNvPr id="0" name=""/>
        <dsp:cNvSpPr/>
      </dsp:nvSpPr>
      <dsp:spPr>
        <a:xfrm>
          <a:off x="300016" y="1372684"/>
          <a:ext cx="4200229" cy="85608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9" tIns="0" rIns="15875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Controles internos</a:t>
          </a:r>
        </a:p>
      </dsp:txBody>
      <dsp:txXfrm>
        <a:off x="341806" y="1414474"/>
        <a:ext cx="4116649" cy="772500"/>
      </dsp:txXfrm>
    </dsp:sp>
    <dsp:sp modelId="{6633FE33-6E8D-44ED-AFDD-5EF749252D35}">
      <dsp:nvSpPr>
        <dsp:cNvPr id="0" name=""/>
        <dsp:cNvSpPr/>
      </dsp:nvSpPr>
      <dsp:spPr>
        <a:xfrm>
          <a:off x="0" y="3116164"/>
          <a:ext cx="6000328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10749E-DD23-468A-B8EA-2C4D78E59E39}">
      <dsp:nvSpPr>
        <dsp:cNvPr id="0" name=""/>
        <dsp:cNvSpPr/>
      </dsp:nvSpPr>
      <dsp:spPr>
        <a:xfrm>
          <a:off x="300016" y="2688124"/>
          <a:ext cx="4200229" cy="8560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9" tIns="0" rIns="15875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Auditoria Interna</a:t>
          </a:r>
        </a:p>
      </dsp:txBody>
      <dsp:txXfrm>
        <a:off x="341806" y="2729914"/>
        <a:ext cx="4116649" cy="77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8D5F7-6277-4DDA-B02C-4A8EE8C04305}" type="datetimeFigureOut">
              <a:rPr lang="pt-BR" smtClean="0"/>
              <a:pPr/>
              <a:t>15/03/2018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BA7B0-D8EC-430A-973C-C6E3BC6C485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283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57852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725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058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31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BA7B0-D8EC-430A-973C-C6E3BC6C485F}" type="slidenum">
              <a:rPr lang="pt-BR" smtClean="0"/>
              <a:pPr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848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16368-165D-4423-9780-7B3E8892D58C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A132F-903C-4751-9E96-22F33FDF8EA9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52C0D-FFBC-4BA7-BFD3-2B0C5EBCD4AC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302B-E8E0-48F4-BDBD-866F3F1467BB}" type="datetime1">
              <a:rPr lang="pt-BR" smtClean="0"/>
              <a:t>15/03/2018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5CA08-E573-4667-8756-E54709270159}" type="datetime1">
              <a:rPr lang="pt-BR" smtClean="0"/>
              <a:t>15/03/2018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A2BC7-2FEA-4CC9-9FE3-2266AC757723}" type="datetime1">
              <a:rPr lang="pt-BR" smtClean="0"/>
              <a:t>15/03/2018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B569E-7B57-42F5-9A12-08C29D8F0E82}" type="datetime1">
              <a:rPr lang="pt-BR" smtClean="0"/>
              <a:t>15/03/2018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DAC10-355C-42FB-A136-7E64C4263B31}" type="datetime1">
              <a:rPr lang="pt-BR" smtClean="0"/>
              <a:t>15/03/2018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A309-F4A6-4F1A-94E5-3F90B53D482B}" type="datetime1">
              <a:rPr lang="pt-BR" smtClean="0"/>
              <a:t>15/03/2018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8A512-8A76-462B-9C20-87CE686831DC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F2A-A4D4-455E-8259-6321CD615B70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77270-F15E-4109-95DC-792879396D80}" type="datetime1">
              <a:rPr lang="pt-BR" smtClean="0"/>
              <a:t>15/03/2018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© 2018 CrossOver - Todos direitos reservados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99817-893A-4CC3-B339-1A5402E11A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9.jpe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3.png"/><Relationship Id="rId7" Type="http://schemas.openxmlformats.org/officeDocument/2006/relationships/hyperlink" Target="mailto:treinamento@crossoverbrazil.com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cibrasil@crossoverbrazil.com" TargetMode="External"/><Relationship Id="rId5" Type="http://schemas.openxmlformats.org/officeDocument/2006/relationships/hyperlink" Target="mailto:contato@crossoverbrazil.com" TargetMode="External"/><Relationship Id="rId4" Type="http://schemas.openxmlformats.org/officeDocument/2006/relationships/hyperlink" Target="http://www.crossoverbrazil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 dirty="0"/>
              <a:t>© 2018 </a:t>
            </a:r>
            <a:r>
              <a:rPr lang="pt-BR" dirty="0" err="1"/>
              <a:t>CrossOver</a:t>
            </a:r>
            <a:r>
              <a:rPr lang="pt-BR" dirty="0"/>
              <a:t> - Todos direitos reservados</a:t>
            </a:r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04664"/>
            <a:ext cx="936104" cy="936104"/>
          </a:xfrm>
          <a:prstGeom prst="rect">
            <a:avLst/>
          </a:prstGeom>
        </p:spPr>
      </p:pic>
      <p:sp>
        <p:nvSpPr>
          <p:cNvPr id="8" name="Fluxograma: Processo 7"/>
          <p:cNvSpPr/>
          <p:nvPr/>
        </p:nvSpPr>
        <p:spPr>
          <a:xfrm>
            <a:off x="0" y="0"/>
            <a:ext cx="5148064" cy="3933056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1691680" y="2636912"/>
            <a:ext cx="7200800" cy="3456384"/>
          </a:xfrm>
          <a:prstGeom prst="flowChartProcess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2400" dirty="0">
                <a:solidFill>
                  <a:schemeClr val="bg2">
                    <a:lumMod val="75000"/>
                  </a:schemeClr>
                </a:solidFill>
                <a:latin typeface="Segoe UI Semibold" pitchFamily="34" charset="0"/>
              </a:rPr>
              <a:t>II Encontro de Controladores Internos do Poder Legislativo Municipal</a:t>
            </a:r>
          </a:p>
          <a:p>
            <a:pPr algn="r"/>
            <a:r>
              <a:rPr lang="pt-BR" sz="2400" dirty="0">
                <a:solidFill>
                  <a:schemeClr val="bg2">
                    <a:lumMod val="75000"/>
                  </a:schemeClr>
                </a:solidFill>
                <a:latin typeface="Segoe UI Semibold" pitchFamily="34" charset="0"/>
              </a:rPr>
              <a:t>A atuação dos Gestores e dos Controladores no Poder Legislativo Municipal</a:t>
            </a:r>
          </a:p>
          <a:p>
            <a:pPr algn="r"/>
            <a:r>
              <a:rPr lang="pt-BR" sz="2400" dirty="0">
                <a:solidFill>
                  <a:schemeClr val="bg2">
                    <a:lumMod val="75000"/>
                  </a:schemeClr>
                </a:solidFill>
                <a:latin typeface="Segoe UI Semibold" pitchFamily="34" charset="0"/>
              </a:rPr>
              <a:t>Março 2018</a:t>
            </a:r>
          </a:p>
        </p:txBody>
      </p:sp>
      <p:pic>
        <p:nvPicPr>
          <p:cNvPr id="9" name="Imagem 8" descr="cros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7965" y="790230"/>
            <a:ext cx="2600023" cy="1198610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ADBF176C-519A-4707-A90C-0DDAA81B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74668" y="136525"/>
            <a:ext cx="6155049" cy="6120680"/>
          </a:xfrm>
        </p:spPr>
        <p:txBody>
          <a:bodyPr>
            <a:normAutofit fontScale="92500" lnSpcReduction="20000"/>
          </a:bodyPr>
          <a:lstStyle/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Bacharel em Ciências Contábeis – Faculdade de ciências Econômicas de São Paulo (1985)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CICP –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Certified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Internal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Control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Professional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by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Internal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Control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</a:rPr>
              <a:t>Institute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 </a:t>
            </a:r>
            <a:r>
              <a:rPr lang="pt-BR" sz="1300" dirty="0">
                <a:solidFill>
                  <a:srgbClr val="000066"/>
                </a:solidFill>
                <a:latin typeface="Segoe UI Light" pitchFamily="34" charset="0"/>
              </a:rPr>
              <a:t>USA</a:t>
            </a:r>
            <a:endParaRPr lang="pt-BR" sz="1500" dirty="0">
              <a:solidFill>
                <a:srgbClr val="000066"/>
              </a:solidFill>
              <a:latin typeface="Segoe UI Light" pitchFamily="34" charset="0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Pós-graduado em Administração, especialização em Finanças pela Fundação Álvares Penteado. (1987)</a:t>
            </a:r>
            <a:endParaRPr lang="pt-BR" sz="1500" dirty="0">
              <a:solidFill>
                <a:srgbClr val="000066"/>
              </a:solidFill>
              <a:latin typeface="Segoe UI Light" pitchFamily="34" charset="0"/>
              <a:sym typeface="Wingdings 2" pitchFamily="18" charset="2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Curso em Estratégia Empresarial na Wharton Business School – USA 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Cursos de Direção Estratégica pela Fundação Getulio Vargas.  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Certificação em Ética em Negócios Internacionais e Governança Corporativa pela Milliken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University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– USA ( 2007)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cs typeface="Arial" charset="0"/>
                <a:sym typeface="Wingdings 2" pitchFamily="18" charset="2"/>
              </a:rPr>
              <a:t>39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ea typeface="Times New Roman" pitchFamily="18" charset="0"/>
                <a:cs typeface="Arial" charset="0"/>
                <a:sym typeface="Wingdings 2" pitchFamily="18" charset="2"/>
              </a:rPr>
              <a:t> anos de experiência – 16 anos em Auditoria externa e Interna.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ea typeface="Times New Roman" pitchFamily="18" charset="0"/>
                <a:cs typeface="Arial" charset="0"/>
                <a:sym typeface="Wingdings 2" pitchFamily="18" charset="2"/>
              </a:rPr>
              <a:t>Atuou como auditor externo na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ea typeface="Times New Roman" pitchFamily="18" charset="0"/>
                <a:cs typeface="Arial" charset="0"/>
                <a:sym typeface="Wingdings 2" pitchFamily="18" charset="2"/>
              </a:rPr>
              <a:t>Coopers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ea typeface="Times New Roman" pitchFamily="18" charset="0"/>
                <a:cs typeface="Arial" charset="0"/>
                <a:sym typeface="Wingdings 2" pitchFamily="18" charset="2"/>
              </a:rPr>
              <a:t> &amp; Lybrand e Price Waterhouse</a:t>
            </a:r>
            <a:endParaRPr lang="pt-BR" sz="1500" dirty="0">
              <a:solidFill>
                <a:srgbClr val="000066"/>
              </a:solidFill>
              <a:latin typeface="Segoe UI Light" pitchFamily="34" charset="0"/>
              <a:sym typeface="Wingdings 2" pitchFamily="18" charset="2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Foi Gerente responsável por Treinamento de Auditoria e Contabilidade na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Price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Waterhouse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. </a:t>
            </a:r>
            <a:endParaRPr lang="pt-BR" sz="1500" dirty="0">
              <a:solidFill>
                <a:srgbClr val="000066"/>
              </a:solidFill>
              <a:latin typeface="Segoe UI Light" pitchFamily="34" charset="0"/>
              <a:sym typeface="Wingdings 2" pitchFamily="18" charset="2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Dirigiu o departamento de auditoria interna para a America Latina da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Grand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Metropolitan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PLC, baseado no Brasil e em Londres.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Atuou como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Chief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Financial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Officer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para a America Latina em empresas como: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Milliken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Company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,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International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Specialty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Products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,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Woodbridge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Foam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Corporation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.  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Vasta experiência internacional como auditor e executivo sênior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</a:rPr>
              <a:t>.</a:t>
            </a:r>
            <a:endParaRPr lang="pt-BR" sz="1700" dirty="0">
              <a:solidFill>
                <a:srgbClr val="000066"/>
              </a:solidFill>
              <a:latin typeface="Segoe UI Light" pitchFamily="34" charset="0"/>
              <a:sym typeface="Wingdings 2" pitchFamily="18" charset="2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Professor nos cursos de certificação e desenvolvimento de auditores internos pelo Instituto de Auditores Internos – IIA Brasil ,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Diretor Executivo e Professor nos cursos de certificação e formação de especialistas em controles internos pelo ICI -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Internal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Control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Institute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 Brasil,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Foi professor em graduação nas cadeiras de Contabilidade, Auditoria e Administração Financeira.</a:t>
            </a:r>
            <a:endParaRPr lang="pt-BR" sz="1700" dirty="0">
              <a:solidFill>
                <a:srgbClr val="000066"/>
              </a:solidFill>
              <a:latin typeface="Segoe UI Light" pitchFamily="34" charset="0"/>
              <a:sym typeface="Wingdings 2" pitchFamily="18" charset="2"/>
            </a:endParaRP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É o Sócio Principal na CrossOver Consulting &amp; </a:t>
            </a:r>
            <a:r>
              <a:rPr lang="pt-BR" sz="1500" dirty="0" err="1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Auditing</a:t>
            </a:r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,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E articulista de artigos sobre Governança, auditoria e controles internos em sites e publicações especializadas.</a:t>
            </a:r>
          </a:p>
          <a:p>
            <a:r>
              <a:rPr lang="pt-BR" sz="1500" dirty="0">
                <a:solidFill>
                  <a:srgbClr val="000066"/>
                </a:solidFill>
                <a:latin typeface="Segoe UI Light" pitchFamily="34" charset="0"/>
                <a:sym typeface="Wingdings 2" pitchFamily="18" charset="2"/>
              </a:rPr>
              <a:t>Membro da comissão de julgamento das melhores práticas de 2016 da CGU</a:t>
            </a:r>
            <a:br>
              <a:rPr lang="pt-BR" sz="1900" b="1" dirty="0">
                <a:solidFill>
                  <a:srgbClr val="000066"/>
                </a:solidFill>
                <a:latin typeface="Segoe UI Light" pitchFamily="34" charset="0"/>
              </a:rPr>
            </a:br>
            <a:endParaRPr lang="pt-BR" sz="10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0964" y="1435100"/>
            <a:ext cx="2757714" cy="2494359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algn="ctr"/>
            <a:r>
              <a:rPr lang="pt-BR" sz="1900" b="1" dirty="0"/>
              <a:t>Eduardo Person Pardini CICP</a:t>
            </a:r>
          </a:p>
          <a:p>
            <a:endParaRPr lang="pt-BR" sz="1900" b="1" dirty="0"/>
          </a:p>
          <a:p>
            <a:endParaRPr lang="pt-BR" b="1" dirty="0"/>
          </a:p>
        </p:txBody>
      </p:sp>
      <p:pic>
        <p:nvPicPr>
          <p:cNvPr id="5" name="Imagem 4" descr="2012-08-08 18.08.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64888"/>
            <a:ext cx="1512167" cy="2001302"/>
          </a:xfrm>
          <a:prstGeom prst="rect">
            <a:avLst/>
          </a:prstGeom>
        </p:spPr>
      </p:pic>
      <p:pic>
        <p:nvPicPr>
          <p:cNvPr id="8" name="Imagem 7" descr="cros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040" y="3339123"/>
            <a:ext cx="1368152" cy="136815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-19043" y="2922933"/>
            <a:ext cx="2830286" cy="810614"/>
          </a:xfrm>
          <a:prstGeom prst="rect">
            <a:avLst/>
          </a:prstGeom>
          <a:noFill/>
        </p:spPr>
        <p:txBody>
          <a:bodyPr wrap="square" lIns="86493" tIns="43247" rIns="86493" bIns="43247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accent6">
                    <a:lumMod val="75000"/>
                  </a:schemeClr>
                </a:solidFill>
              </a:rPr>
              <a:t>Palestrante, Consultor especialista em Governança, Gestão de Riscos, Controles internos e auditoria interna</a:t>
            </a:r>
          </a:p>
          <a:p>
            <a:endParaRPr lang="pt-BR" sz="13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Imagem 8" descr="ici 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9917" y="4509120"/>
            <a:ext cx="1523810" cy="1523810"/>
          </a:xfrm>
          <a:prstGeom prst="rect">
            <a:avLst/>
          </a:prstGeom>
        </p:spPr>
      </p:pic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896072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87AC72-D9BC-41AF-B1A6-F9A2FE42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958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Segoe UI Semibold" pitchFamily="34" charset="0"/>
              </a:rPr>
              <a:t>Agenda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3" y="548680"/>
            <a:ext cx="1170951" cy="53980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6059812-41F6-4030-8E92-A0D373F62CFF}"/>
              </a:ext>
            </a:extLst>
          </p:cNvPr>
          <p:cNvSpPr txBox="1"/>
          <p:nvPr/>
        </p:nvSpPr>
        <p:spPr>
          <a:xfrm>
            <a:off x="1547664" y="1484784"/>
            <a:ext cx="597666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Entendendo o Contexto Corporativo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Governança Corporativa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Funções da Gestão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Pilares da Governança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Controle Interno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Definição Controles Internos - </a:t>
            </a:r>
            <a:r>
              <a:rPr lang="pt-BR" sz="2400" dirty="0" err="1">
                <a:solidFill>
                  <a:schemeClr val="tx2">
                    <a:lumMod val="75000"/>
                  </a:schemeClr>
                </a:solidFill>
              </a:rPr>
              <a:t>Intosai</a:t>
            </a:r>
            <a:endParaRPr lang="pt-BR" sz="2400" dirty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As três linhas de defesa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Sistema de controle – Hierarquia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Controle Interno como função,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Auditoria interna</a:t>
            </a:r>
          </a:p>
          <a:p>
            <a:pPr marL="342900" indent="-342900">
              <a:buFont typeface="+mj-lt"/>
              <a:buAutoNum type="arabicPeriod"/>
            </a:pPr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Conclusão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28D59C-BFAD-4F9C-BA51-0E821D47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Mapa de contexto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11"/>
          </p:nvPr>
        </p:nvSpPr>
        <p:spPr>
          <a:xfrm>
            <a:off x="2411760" y="6356350"/>
            <a:ext cx="4320480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sp>
        <p:nvSpPr>
          <p:cNvPr id="8" name="Elipse 7"/>
          <p:cNvSpPr/>
          <p:nvPr/>
        </p:nvSpPr>
        <p:spPr>
          <a:xfrm>
            <a:off x="725714" y="1500188"/>
            <a:ext cx="2520280" cy="9144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Objetivos Estratégicos</a:t>
            </a:r>
          </a:p>
        </p:txBody>
      </p:sp>
      <p:sp>
        <p:nvSpPr>
          <p:cNvPr id="9" name="Retângulo 8"/>
          <p:cNvSpPr/>
          <p:nvPr/>
        </p:nvSpPr>
        <p:spPr>
          <a:xfrm>
            <a:off x="653143" y="4071938"/>
            <a:ext cx="3096344" cy="72008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Processos Operacionais</a:t>
            </a:r>
          </a:p>
        </p:txBody>
      </p:sp>
      <p:sp>
        <p:nvSpPr>
          <p:cNvPr id="10" name="Seta para cima 9"/>
          <p:cNvSpPr/>
          <p:nvPr/>
        </p:nvSpPr>
        <p:spPr>
          <a:xfrm>
            <a:off x="1741714" y="2643188"/>
            <a:ext cx="484632" cy="1264158"/>
          </a:xfrm>
          <a:prstGeom prst="up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1" name="Seta para a direita 10"/>
          <p:cNvSpPr/>
          <p:nvPr/>
        </p:nvSpPr>
        <p:spPr>
          <a:xfrm>
            <a:off x="3410857" y="1643063"/>
            <a:ext cx="648072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2" name="Chave esquerda 11"/>
          <p:cNvSpPr/>
          <p:nvPr/>
        </p:nvSpPr>
        <p:spPr>
          <a:xfrm>
            <a:off x="4354286" y="1571625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499429" y="1785938"/>
            <a:ext cx="1296144" cy="351192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pt-BR" sz="1700" b="1" dirty="0">
                <a:solidFill>
                  <a:schemeClr val="tx2">
                    <a:lumMod val="75000"/>
                  </a:schemeClr>
                </a:solidFill>
              </a:rPr>
              <a:t>Eventos</a:t>
            </a:r>
          </a:p>
        </p:txBody>
      </p:sp>
      <p:sp>
        <p:nvSpPr>
          <p:cNvPr id="14" name="Chave esquerda 13"/>
          <p:cNvSpPr/>
          <p:nvPr/>
        </p:nvSpPr>
        <p:spPr>
          <a:xfrm>
            <a:off x="5733143" y="1500188"/>
            <a:ext cx="217714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023429" y="1857375"/>
            <a:ext cx="1800200" cy="322338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r>
              <a:rPr lang="pt-BR" sz="1500" dirty="0">
                <a:solidFill>
                  <a:schemeClr val="bg1">
                    <a:lumMod val="50000"/>
                  </a:schemeClr>
                </a:solidFill>
              </a:rPr>
              <a:t>- Oportunidades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100471" y="1428750"/>
            <a:ext cx="780006" cy="323157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pt-BR" sz="1500" b="1" dirty="0">
                <a:solidFill>
                  <a:schemeClr val="tx2">
                    <a:lumMod val="75000"/>
                  </a:schemeClr>
                </a:solidFill>
              </a:rPr>
              <a:t>- Riscos</a:t>
            </a:r>
          </a:p>
        </p:txBody>
      </p:sp>
      <p:sp>
        <p:nvSpPr>
          <p:cNvPr id="17" name="Seta para a direita 16"/>
          <p:cNvSpPr/>
          <p:nvPr/>
        </p:nvSpPr>
        <p:spPr>
          <a:xfrm>
            <a:off x="4139952" y="4221089"/>
            <a:ext cx="648072" cy="4846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8" name="Chave esquerda 17"/>
          <p:cNvSpPr/>
          <p:nvPr/>
        </p:nvSpPr>
        <p:spPr>
          <a:xfrm>
            <a:off x="4860032" y="3573016"/>
            <a:ext cx="288032" cy="187220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5225144" y="3929063"/>
            <a:ext cx="2247907" cy="369324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pt-BR" b="1" dirty="0"/>
              <a:t>-</a:t>
            </a:r>
            <a:r>
              <a:rPr lang="pt-BR" sz="1700" b="1" dirty="0">
                <a:solidFill>
                  <a:schemeClr val="tx2">
                    <a:lumMod val="75000"/>
                  </a:schemeClr>
                </a:solidFill>
              </a:rPr>
              <a:t>Objetivos do processo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660571" y="4429126"/>
            <a:ext cx="1940964" cy="35393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pt-BR" sz="1700" dirty="0"/>
              <a:t>-</a:t>
            </a:r>
            <a:r>
              <a:rPr lang="pt-BR" sz="1700" b="1" dirty="0">
                <a:solidFill>
                  <a:schemeClr val="tx2">
                    <a:lumMod val="75000"/>
                  </a:schemeClr>
                </a:solidFill>
              </a:rPr>
              <a:t>Riscos do processo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897698" y="4941168"/>
            <a:ext cx="2273620" cy="353935"/>
          </a:xfrm>
          <a:prstGeom prst="rect">
            <a:avLst/>
          </a:prstGeom>
          <a:noFill/>
        </p:spPr>
        <p:txBody>
          <a:bodyPr wrap="none" lIns="91432" tIns="45716" rIns="91432" bIns="45716" rtlCol="0">
            <a:spAutoFit/>
          </a:bodyPr>
          <a:lstStyle/>
          <a:p>
            <a:r>
              <a:rPr lang="pt-BR" sz="1700" dirty="0"/>
              <a:t>-</a:t>
            </a:r>
            <a:r>
              <a:rPr lang="pt-BR" sz="1700" b="1" dirty="0">
                <a:solidFill>
                  <a:schemeClr val="tx2">
                    <a:lumMod val="75000"/>
                  </a:schemeClr>
                </a:solidFill>
              </a:rPr>
              <a:t>Atividades de controle</a:t>
            </a:r>
          </a:p>
        </p:txBody>
      </p:sp>
      <p:sp>
        <p:nvSpPr>
          <p:cNvPr id="23" name="Texto explicativo em seta para a esquerda e para a direita 22"/>
          <p:cNvSpPr/>
          <p:nvPr/>
        </p:nvSpPr>
        <p:spPr>
          <a:xfrm rot="5400000">
            <a:off x="6241191" y="2063702"/>
            <a:ext cx="1072136" cy="2088232"/>
          </a:xfrm>
          <a:prstGeom prst="leftRightArrowCallou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vert270" lIns="91432" tIns="45716" rIns="91432" bIns="45716" rtlCol="0" anchor="ctr"/>
          <a:lstStyle/>
          <a:p>
            <a:pPr algn="ctr"/>
            <a:r>
              <a:rPr lang="pt-BR" sz="1900" b="1" dirty="0">
                <a:solidFill>
                  <a:schemeClr val="tx2">
                    <a:lumMod val="75000"/>
                  </a:schemeClr>
                </a:solidFill>
              </a:rPr>
              <a:t>Gestão de Riscos</a:t>
            </a:r>
          </a:p>
        </p:txBody>
      </p:sp>
      <p:pic>
        <p:nvPicPr>
          <p:cNvPr id="26" name="Imagem 25" descr="ici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8384" y="188640"/>
            <a:ext cx="1152128" cy="1152128"/>
          </a:xfrm>
          <a:prstGeom prst="rect">
            <a:avLst/>
          </a:prstGeom>
        </p:spPr>
      </p:pic>
      <p:sp>
        <p:nvSpPr>
          <p:cNvPr id="24" name="Texto explicativo em seta para a direita 23"/>
          <p:cNvSpPr/>
          <p:nvPr/>
        </p:nvSpPr>
        <p:spPr>
          <a:xfrm rot="16200000">
            <a:off x="1815561" y="3765638"/>
            <a:ext cx="914400" cy="3384376"/>
          </a:xfrm>
          <a:prstGeom prst="rightArrowCallou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32" tIns="45716" rIns="91432" bIns="45716" rtlCol="0" anchor="ctr"/>
          <a:lstStyle/>
          <a:p>
            <a:pPr algn="ctr"/>
            <a:r>
              <a:rPr lang="pt-BR" sz="1900" b="1" dirty="0"/>
              <a:t> Ética e melhores práticas de gestão</a:t>
            </a:r>
          </a:p>
        </p:txBody>
      </p:sp>
      <p:sp>
        <p:nvSpPr>
          <p:cNvPr id="25" name="Fluxograma: Processo 24">
            <a:extLst>
              <a:ext uri="{FF2B5EF4-FFF2-40B4-BE49-F238E27FC236}">
                <a16:creationId xmlns:a16="http://schemas.microsoft.com/office/drawing/2014/main" id="{4555551F-9BE4-4438-92CD-51E73878A481}"/>
              </a:ext>
            </a:extLst>
          </p:cNvPr>
          <p:cNvSpPr/>
          <p:nvPr/>
        </p:nvSpPr>
        <p:spPr>
          <a:xfrm>
            <a:off x="611560" y="332656"/>
            <a:ext cx="6624736" cy="918370"/>
          </a:xfrm>
          <a:prstGeom prst="flowChartProcess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Segoe UI Semibold" pitchFamily="34" charset="0"/>
              </a:rPr>
              <a:t>Mapa de Contexto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B5026E1B-A46A-4A30-825B-05B368C93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091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itchFamily="34" charset="0"/>
              </a:rPr>
              <a:t>Governança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25" name="Retângulo 24"/>
          <p:cNvSpPr/>
          <p:nvPr/>
        </p:nvSpPr>
        <p:spPr>
          <a:xfrm>
            <a:off x="1475656" y="1556792"/>
            <a:ext cx="6264696" cy="72008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Governança da entidade Pública</a:t>
            </a:r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031976" cy="365125"/>
          </a:xfrm>
        </p:spPr>
        <p:txBody>
          <a:bodyPr/>
          <a:lstStyle/>
          <a:p>
            <a:r>
              <a:rPr lang="pt-BR" dirty="0"/>
              <a:t>© 2018 </a:t>
            </a:r>
            <a:r>
              <a:rPr lang="pt-BR" dirty="0" err="1"/>
              <a:t>CrossOver</a:t>
            </a:r>
            <a:r>
              <a:rPr lang="pt-BR" dirty="0"/>
              <a:t> - Todos direitos reservados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55576" y="3068960"/>
            <a:ext cx="7956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2">
                    <a:lumMod val="75000"/>
                  </a:schemeClr>
                </a:solidFill>
              </a:rPr>
              <a:t>Compreende essencialmente os mecanismos de liderança, estratégia e controle postos em prática para avaliar, direcionar e monitorar a atuação da gestão, com vistas à condução de políticas públicas e à prestação de serviços de interesse da sociedade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C5C3955-96E0-4E0E-B92D-722C0DC03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23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itchFamily="34" charset="0"/>
              </a:rPr>
              <a:t>Governança</a:t>
            </a: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pt-BR" dirty="0"/>
          </a:p>
          <a:p>
            <a:pPr>
              <a:buNone/>
            </a:pP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539552" y="2276872"/>
            <a:ext cx="2376264" cy="216024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Governança</a:t>
            </a:r>
          </a:p>
        </p:txBody>
      </p:sp>
      <p:sp>
        <p:nvSpPr>
          <p:cNvPr id="17" name="Seta para a direita 16"/>
          <p:cNvSpPr/>
          <p:nvPr/>
        </p:nvSpPr>
        <p:spPr>
          <a:xfrm>
            <a:off x="3347864" y="3140968"/>
            <a:ext cx="64807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8" name="Chave esquerda 17"/>
          <p:cNvSpPr/>
          <p:nvPr/>
        </p:nvSpPr>
        <p:spPr>
          <a:xfrm>
            <a:off x="4211960" y="1772816"/>
            <a:ext cx="360040" cy="33843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2" tIns="45716" rIns="91432" bIns="45716"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1988840"/>
            <a:ext cx="4248472" cy="3539422"/>
          </a:xfrm>
          <a:prstGeom prst="rect">
            <a:avLst/>
          </a:prstGeom>
          <a:noFill/>
        </p:spPr>
        <p:txBody>
          <a:bodyPr wrap="square" lIns="91432" tIns="45716" rIns="91432" bIns="45716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Liderança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– Competência e responsabilidades</a:t>
            </a:r>
          </a:p>
          <a:p>
            <a:endParaRPr lang="pt-BR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 Integridade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 – valor fundamental</a:t>
            </a:r>
          </a:p>
          <a:p>
            <a:endParaRPr lang="pt-BR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Responsabilidade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 – Zelo pela ação</a:t>
            </a:r>
          </a:p>
          <a:p>
            <a:pPr>
              <a:buFont typeface="Arial" pitchFamily="34" charset="0"/>
              <a:buChar char="•"/>
            </a:pPr>
            <a:endParaRPr lang="pt-BR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 Compromisso -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Comprometimento</a:t>
            </a:r>
            <a:endParaRPr lang="pt-BR" sz="20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endParaRPr lang="pt-BR" sz="20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pt-BR" sz="2000" b="1" dirty="0" err="1">
                <a:solidFill>
                  <a:schemeClr val="tx2">
                    <a:lumMod val="75000"/>
                  </a:schemeClr>
                </a:solidFill>
              </a:rPr>
              <a:t>Accountability</a:t>
            </a:r>
            <a:r>
              <a:rPr lang="pt-BR" sz="2000" b="1" dirty="0">
                <a:solidFill>
                  <a:schemeClr val="tx2">
                    <a:lumMod val="75000"/>
                  </a:schemeClr>
                </a:solidFill>
              </a:rPr>
              <a:t> – </a:t>
            </a:r>
            <a:r>
              <a:rPr lang="pt-BR" sz="2000" dirty="0">
                <a:solidFill>
                  <a:schemeClr val="tx2">
                    <a:lumMod val="75000"/>
                  </a:schemeClr>
                </a:solidFill>
              </a:rPr>
              <a:t>Prestação de contas</a:t>
            </a:r>
          </a:p>
          <a:p>
            <a:endParaRPr lang="pt-BR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29000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93EED09-FF61-4EFA-B0BC-970E19831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40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Governança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pic>
        <p:nvPicPr>
          <p:cNvPr id="9" name="Imagem 8" descr="governança públi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1844824"/>
            <a:ext cx="6580437" cy="3205853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CA99BE0-D562-41E7-ACBB-7AA7D3571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768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Segoe UI Semibold" pitchFamily="34" charset="0"/>
              </a:rPr>
              <a:t>Funções de Gestão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pic>
        <p:nvPicPr>
          <p:cNvPr id="7" name="Imagem 6" descr="crescimen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5301208"/>
            <a:ext cx="1739478" cy="1231315"/>
          </a:xfrm>
          <a:prstGeom prst="rect">
            <a:avLst/>
          </a:prstGeom>
        </p:spPr>
      </p:pic>
      <p:graphicFrame>
        <p:nvGraphicFramePr>
          <p:cNvPr id="9" name="Diagrama 8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Arredondar Retângulo em um Canto Único 9"/>
          <p:cNvSpPr/>
          <p:nvPr/>
        </p:nvSpPr>
        <p:spPr>
          <a:xfrm>
            <a:off x="1619672" y="2996952"/>
            <a:ext cx="1850504" cy="914400"/>
          </a:xfrm>
          <a:prstGeom prst="round1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GESTÃO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AF06E74-3F98-4098-ABF8-60B448804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2146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Governança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DC7CA7C-0B2B-41B1-B698-C7E116917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9707911"/>
              </p:ext>
            </p:extLst>
          </p:nvPr>
        </p:nvGraphicFramePr>
        <p:xfrm>
          <a:off x="1524000" y="1397000"/>
          <a:ext cx="693643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06F2B29-3368-40D8-92B3-4FFCCC4B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8267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Governança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7863305-3D60-48EE-A90C-ED5ADFF5E6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9255526"/>
              </p:ext>
            </p:extLst>
          </p:nvPr>
        </p:nvGraphicFramePr>
        <p:xfrm>
          <a:off x="1524000" y="1556792"/>
          <a:ext cx="6000328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D22A5-FC63-491E-B8EE-73073250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1383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Controle Interno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259632" y="1700808"/>
            <a:ext cx="7308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75000"/>
                  </a:schemeClr>
                </a:solidFill>
              </a:rPr>
              <a:t>Controle Interno na atividade pública segundo INTOSAI</a:t>
            </a:r>
          </a:p>
        </p:txBody>
      </p:sp>
      <p:sp>
        <p:nvSpPr>
          <p:cNvPr id="8" name="Retângulo 7"/>
          <p:cNvSpPr/>
          <p:nvPr/>
        </p:nvSpPr>
        <p:spPr>
          <a:xfrm>
            <a:off x="1403648" y="2459504"/>
            <a:ext cx="7416824" cy="1938992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é um processo integrado e dinâmico efetuado pela direção e pelo corpo de colaboradores, estruturado para enfrentar riscos e fornecer razoável segurança de que, na consecução da missão da entidade os seguintes objetivos sejam alcançados:</a:t>
            </a:r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B8A409CB-0586-45D0-99F5-7DA7AD14CFCF}"/>
              </a:ext>
            </a:extLst>
          </p:cNvPr>
          <p:cNvSpPr/>
          <p:nvPr/>
        </p:nvSpPr>
        <p:spPr>
          <a:xfrm>
            <a:off x="7092280" y="4892790"/>
            <a:ext cx="1474480" cy="62444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A38EB4E-A0EB-435F-B2A6-3CED5876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4648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Controle Interno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259632" y="1700808"/>
            <a:ext cx="7308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75000"/>
                  </a:schemeClr>
                </a:solidFill>
              </a:rPr>
              <a:t>Controle Interno na atividade pública, segundo INTOSAI</a:t>
            </a:r>
          </a:p>
        </p:txBody>
      </p:sp>
      <p:sp>
        <p:nvSpPr>
          <p:cNvPr id="8" name="Retângulo 7"/>
          <p:cNvSpPr/>
          <p:nvPr/>
        </p:nvSpPr>
        <p:spPr>
          <a:xfrm>
            <a:off x="1331640" y="2492896"/>
            <a:ext cx="7416824" cy="304698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endParaRPr lang="pt-BR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AutoNum type="arabicParenBoth"/>
            </a:pP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execução ordenada, ética, econômica, eficiente e eficaz das operações; </a:t>
            </a:r>
          </a:p>
          <a:p>
            <a:pPr marL="457200" indent="-457200">
              <a:buAutoNum type="arabicParenBoth"/>
            </a:pP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cumprimento das obrigações de </a:t>
            </a:r>
            <a:r>
              <a:rPr lang="pt-BR" sz="2400" dirty="0" err="1">
                <a:solidFill>
                  <a:schemeClr val="accent1">
                    <a:lumMod val="75000"/>
                  </a:schemeClr>
                </a:solidFill>
              </a:rPr>
              <a:t>accountability</a:t>
            </a: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; </a:t>
            </a:r>
          </a:p>
          <a:p>
            <a:pPr marL="457200" indent="-457200">
              <a:buAutoNum type="arabicParenBoth"/>
            </a:pP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cumprimento das leis e dos regulamentos aplicáveis; </a:t>
            </a:r>
          </a:p>
          <a:p>
            <a:pPr marL="457200" indent="-457200">
              <a:buAutoNum type="arabicParenBoth"/>
            </a:pPr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salvaguarda dos recursos, para evitar perdas, mau uso e dano. </a:t>
            </a:r>
          </a:p>
          <a:p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4D46D1A0-2252-4C27-AF5D-D733577D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124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Linhas de Defesa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50" y="1484784"/>
            <a:ext cx="7405328" cy="4536504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00791348-ED53-4C18-81F8-12A102968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4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0"/>
            <a:ext cx="8081131" cy="913805"/>
          </a:xfrm>
        </p:spPr>
        <p:txBody>
          <a:bodyPr/>
          <a:lstStyle/>
          <a:p>
            <a:pPr algn="l"/>
            <a:r>
              <a:rPr lang="en-US" sz="3400" dirty="0">
                <a:solidFill>
                  <a:schemeClr val="tx2">
                    <a:lumMod val="75000"/>
                  </a:schemeClr>
                </a:solidFill>
              </a:rPr>
              <a:t>Hierarquia de Controles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idx="1"/>
          </p:nvPr>
        </p:nvSpPr>
        <p:spPr>
          <a:xfrm>
            <a:off x="681869" y="1980903"/>
            <a:ext cx="8156726" cy="4115097"/>
          </a:xfrm>
        </p:spPr>
        <p:txBody>
          <a:bodyPr/>
          <a:lstStyle/>
          <a:p>
            <a:pPr>
              <a:buFontTx/>
              <a:buNone/>
            </a:pPr>
            <a:endParaRPr lang="en-US" sz="2300" b="1" dirty="0"/>
          </a:p>
          <a:p>
            <a:pPr>
              <a:buFontTx/>
              <a:buNone/>
            </a:pPr>
            <a:endParaRPr lang="en-US" sz="2300" b="1" dirty="0"/>
          </a:p>
        </p:txBody>
      </p:sp>
      <p:sp>
        <p:nvSpPr>
          <p:cNvPr id="23" name="Espaço Reservado para Rodapé 22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3277205" cy="365125"/>
          </a:xfrm>
        </p:spPr>
        <p:txBody>
          <a:bodyPr/>
          <a:lstStyle/>
          <a:p>
            <a:r>
              <a:rPr lang="pt-BR" dirty="0"/>
              <a:t>© 2018 </a:t>
            </a:r>
            <a:r>
              <a:rPr lang="pt-BR" dirty="0" err="1"/>
              <a:t>CrossOver</a:t>
            </a:r>
            <a:r>
              <a:rPr lang="pt-BR" dirty="0"/>
              <a:t> - Todos direitos reservados</a:t>
            </a:r>
          </a:p>
        </p:txBody>
      </p:sp>
      <p:sp>
        <p:nvSpPr>
          <p:cNvPr id="131076" name="AutoShape 4"/>
          <p:cNvSpPr>
            <a:spLocks noChangeArrowheads="1"/>
          </p:cNvSpPr>
          <p:nvPr/>
        </p:nvSpPr>
        <p:spPr bwMode="auto">
          <a:xfrm>
            <a:off x="1596572" y="928687"/>
            <a:ext cx="4115405" cy="5180708"/>
          </a:xfrm>
          <a:prstGeom prst="triangle">
            <a:avLst>
              <a:gd name="adj" fmla="val 50000"/>
            </a:avLst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4266597" y="991195"/>
            <a:ext cx="3257732" cy="60015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1432" tIns="45716" rIns="91432" bIns="45716">
            <a:spAutoFit/>
          </a:bodyPr>
          <a:lstStyle/>
          <a:p>
            <a:pPr defTabSz="914485"/>
            <a:r>
              <a:rPr lang="pt-BR" sz="1600" b="1" dirty="0"/>
              <a:t> </a:t>
            </a: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Monitoramento Responsabilidade</a:t>
            </a:r>
          </a:p>
          <a:p>
            <a:pPr defTabSz="914485"/>
            <a:endParaRPr lang="en-US" sz="1600" dirty="0">
              <a:latin typeface="Times New Roman" pitchFamily="18" charset="0"/>
            </a:endParaRP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6401405" y="1753196"/>
            <a:ext cx="2437190" cy="9540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32" tIns="45716" rIns="91432" bIns="45716">
            <a:spAutoFit/>
          </a:bodyPr>
          <a:lstStyle/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Gerência Executiva</a:t>
            </a:r>
          </a:p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(Board of Directors)</a:t>
            </a:r>
          </a:p>
          <a:p>
            <a:pPr defTabSz="914485"/>
            <a:endParaRPr lang="en-US" dirty="0">
              <a:latin typeface="Times New Roman" pitchFamily="18" charset="0"/>
            </a:endParaRPr>
          </a:p>
        </p:txBody>
      </p:sp>
      <p:sp>
        <p:nvSpPr>
          <p:cNvPr id="131079" name="Text Box 7"/>
          <p:cNvSpPr txBox="1">
            <a:spLocks noChangeArrowheads="1"/>
          </p:cNvSpPr>
          <p:nvPr/>
        </p:nvSpPr>
        <p:spPr bwMode="auto">
          <a:xfrm>
            <a:off x="6477000" y="3580805"/>
            <a:ext cx="2667000" cy="661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32" tIns="45716" rIns="91432" bIns="45716">
            <a:spAutoFit/>
          </a:bodyPr>
          <a:lstStyle/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Gerência Média </a:t>
            </a:r>
          </a:p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(Departmentos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131080" name="Text Box 8"/>
          <p:cNvSpPr txBox="1">
            <a:spLocks noChangeArrowheads="1"/>
          </p:cNvSpPr>
          <p:nvPr/>
        </p:nvSpPr>
        <p:spPr bwMode="auto">
          <a:xfrm>
            <a:off x="6660232" y="5013176"/>
            <a:ext cx="1676703" cy="123109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32" tIns="45716" rIns="91432" bIns="45716">
            <a:spAutoFit/>
          </a:bodyPr>
          <a:lstStyle/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Staff de trabalho</a:t>
            </a:r>
          </a:p>
          <a:p>
            <a:pPr defTabSz="914485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(Operações)</a:t>
            </a:r>
          </a:p>
          <a:p>
            <a:pPr defTabSz="914485"/>
            <a:endParaRPr lang="en-US" dirty="0">
              <a:latin typeface="Times New Roman" pitchFamily="18" charset="0"/>
            </a:endParaRP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2771800" y="2420888"/>
            <a:ext cx="1800200" cy="73865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1432" tIns="45716" rIns="91432" bIns="45716">
            <a:spAutoFit/>
          </a:bodyPr>
          <a:lstStyle/>
          <a:p>
            <a:pPr algn="ctr" defTabSz="914485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Ambiente</a:t>
            </a:r>
          </a:p>
          <a:p>
            <a:pPr algn="ctr" defTabSz="914485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de </a:t>
            </a:r>
          </a:p>
          <a:p>
            <a:pPr algn="ctr" defTabSz="914485"/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Controles</a:t>
            </a:r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2514298" y="3885903"/>
            <a:ext cx="2363107" cy="10464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32" tIns="45716" rIns="91432" bIns="45716">
            <a:spAutoFit/>
          </a:bodyPr>
          <a:lstStyle/>
          <a:p>
            <a:pPr algn="ctr" defTabSz="914485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Tatico</a:t>
            </a:r>
          </a:p>
          <a:p>
            <a:pPr algn="ctr" defTabSz="914485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Objetivos (Riscos)</a:t>
            </a:r>
          </a:p>
          <a:p>
            <a:pPr algn="ctr" defTabSz="914485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Processo/Sistema</a:t>
            </a:r>
          </a:p>
          <a:p>
            <a:pPr defTabSz="914485"/>
            <a:endParaRPr lang="en-US" sz="1400" dirty="0">
              <a:latin typeface="Times New Roman" pitchFamily="18" charset="0"/>
            </a:endParaRP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7467299" y="6401098"/>
            <a:ext cx="1676702" cy="46165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32" tIns="45716" rIns="91432" bIns="45716">
            <a:spAutoFit/>
          </a:bodyPr>
          <a:lstStyle/>
          <a:p>
            <a:pPr defTabSz="914485"/>
            <a:endParaRPr lang="pt-BR" sz="2400" dirty="0">
              <a:latin typeface="Times New Roman" pitchFamily="18" charset="0"/>
            </a:endParaRPr>
          </a:p>
        </p:txBody>
      </p:sp>
      <p:sp>
        <p:nvSpPr>
          <p:cNvPr id="131084" name="Text Box 12"/>
          <p:cNvSpPr txBox="1">
            <a:spLocks noChangeArrowheads="1"/>
          </p:cNvSpPr>
          <p:nvPr/>
        </p:nvSpPr>
        <p:spPr bwMode="auto">
          <a:xfrm>
            <a:off x="1886858" y="5334000"/>
            <a:ext cx="3556000" cy="3385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1432" tIns="45716" rIns="91432" bIns="45716">
            <a:spAutoFit/>
          </a:bodyPr>
          <a:lstStyle/>
          <a:p>
            <a:pPr algn="ctr" defTabSz="914485"/>
            <a:r>
              <a:rPr lang="en-US" sz="1400" dirty="0">
                <a:latin typeface="Times New Roman" pitchFamily="18" charset="0"/>
              </a:rPr>
              <a:t> </a:t>
            </a:r>
            <a:r>
              <a:rPr lang="pt-BR" sz="1600" b="1" dirty="0">
                <a:solidFill>
                  <a:schemeClr val="accent1">
                    <a:lumMod val="75000"/>
                  </a:schemeClr>
                </a:solidFill>
              </a:rPr>
              <a:t>Atividades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de controles</a:t>
            </a:r>
          </a:p>
        </p:txBody>
      </p:sp>
      <p:sp>
        <p:nvSpPr>
          <p:cNvPr id="131085" name="Line 13"/>
          <p:cNvSpPr>
            <a:spLocks noChangeShapeType="1"/>
          </p:cNvSpPr>
          <p:nvPr/>
        </p:nvSpPr>
        <p:spPr bwMode="auto">
          <a:xfrm>
            <a:off x="2742596" y="3277195"/>
            <a:ext cx="182940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86493" tIns="43247" rIns="86493" bIns="43247"/>
          <a:lstStyle/>
          <a:p>
            <a:endParaRPr lang="pt-BR" dirty="0"/>
          </a:p>
        </p:txBody>
      </p:sp>
      <p:sp>
        <p:nvSpPr>
          <p:cNvPr id="131086" name="Line 14"/>
          <p:cNvSpPr>
            <a:spLocks noChangeShapeType="1"/>
          </p:cNvSpPr>
          <p:nvPr/>
        </p:nvSpPr>
        <p:spPr bwMode="auto">
          <a:xfrm flipV="1">
            <a:off x="2057703" y="4953000"/>
            <a:ext cx="320070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lIns="86493" tIns="43247" rIns="86493" bIns="43247"/>
          <a:lstStyle/>
          <a:p>
            <a:endParaRPr lang="pt-BR" dirty="0"/>
          </a:p>
        </p:txBody>
      </p:sp>
      <p:sp>
        <p:nvSpPr>
          <p:cNvPr id="131087" name="Text Box 15"/>
          <p:cNvSpPr txBox="1">
            <a:spLocks noChangeArrowheads="1"/>
          </p:cNvSpPr>
          <p:nvPr/>
        </p:nvSpPr>
        <p:spPr bwMode="auto">
          <a:xfrm>
            <a:off x="323528" y="980728"/>
            <a:ext cx="2520280" cy="33854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1432" tIns="45716" rIns="91432" bIns="45716">
            <a:spAutoFit/>
          </a:bodyPr>
          <a:lstStyle/>
          <a:p>
            <a:pPr defTabSz="914485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Informação e Comunicação</a:t>
            </a:r>
          </a:p>
        </p:txBody>
      </p:sp>
      <p:sp>
        <p:nvSpPr>
          <p:cNvPr id="131088" name="AutoShape 16"/>
          <p:cNvSpPr>
            <a:spLocks noChangeArrowheads="1"/>
          </p:cNvSpPr>
          <p:nvPr/>
        </p:nvSpPr>
        <p:spPr bwMode="auto">
          <a:xfrm>
            <a:off x="1143001" y="1829099"/>
            <a:ext cx="228298" cy="1067097"/>
          </a:xfrm>
          <a:prstGeom prst="upDownArrow">
            <a:avLst>
              <a:gd name="adj1" fmla="val 50000"/>
              <a:gd name="adj2" fmla="val 949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89" name="AutoShape 17"/>
          <p:cNvSpPr>
            <a:spLocks noChangeArrowheads="1"/>
          </p:cNvSpPr>
          <p:nvPr/>
        </p:nvSpPr>
        <p:spPr bwMode="auto">
          <a:xfrm>
            <a:off x="1143001" y="3429000"/>
            <a:ext cx="228298" cy="1218903"/>
          </a:xfrm>
          <a:prstGeom prst="upDownArrow">
            <a:avLst>
              <a:gd name="adj1" fmla="val 50000"/>
              <a:gd name="adj2" fmla="val 10847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90" name="AutoShape 18"/>
          <p:cNvSpPr>
            <a:spLocks noChangeArrowheads="1"/>
          </p:cNvSpPr>
          <p:nvPr/>
        </p:nvSpPr>
        <p:spPr bwMode="auto">
          <a:xfrm>
            <a:off x="1143001" y="5028903"/>
            <a:ext cx="228298" cy="1067097"/>
          </a:xfrm>
          <a:prstGeom prst="upDownArrow">
            <a:avLst>
              <a:gd name="adj1" fmla="val 50000"/>
              <a:gd name="adj2" fmla="val 949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91" name="AutoShape 19"/>
          <p:cNvSpPr>
            <a:spLocks noChangeArrowheads="1"/>
          </p:cNvSpPr>
          <p:nvPr/>
        </p:nvSpPr>
        <p:spPr bwMode="auto">
          <a:xfrm>
            <a:off x="5867703" y="1829098"/>
            <a:ext cx="228297" cy="989707"/>
          </a:xfrm>
          <a:prstGeom prst="upDownArrow">
            <a:avLst>
              <a:gd name="adj1" fmla="val 50000"/>
              <a:gd name="adj2" fmla="val 8808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92" name="AutoShape 20"/>
          <p:cNvSpPr>
            <a:spLocks noChangeArrowheads="1"/>
          </p:cNvSpPr>
          <p:nvPr/>
        </p:nvSpPr>
        <p:spPr bwMode="auto">
          <a:xfrm>
            <a:off x="5943298" y="3429000"/>
            <a:ext cx="228297" cy="1143000"/>
          </a:xfrm>
          <a:prstGeom prst="upDownArrow">
            <a:avLst>
              <a:gd name="adj1" fmla="val 50000"/>
              <a:gd name="adj2" fmla="val 101722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sp>
        <p:nvSpPr>
          <p:cNvPr id="131093" name="AutoShape 21"/>
          <p:cNvSpPr>
            <a:spLocks noChangeArrowheads="1"/>
          </p:cNvSpPr>
          <p:nvPr/>
        </p:nvSpPr>
        <p:spPr bwMode="auto">
          <a:xfrm>
            <a:off x="5943298" y="5028903"/>
            <a:ext cx="228297" cy="915293"/>
          </a:xfrm>
          <a:prstGeom prst="upDownArrow">
            <a:avLst>
              <a:gd name="adj1" fmla="val 50000"/>
              <a:gd name="adj2" fmla="val 8145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lIns="86493" tIns="43247" rIns="86493" bIns="43247" anchor="ctr"/>
          <a:lstStyle/>
          <a:p>
            <a:endParaRPr lang="pt-BR" dirty="0"/>
          </a:p>
        </p:txBody>
      </p:sp>
      <p:pic>
        <p:nvPicPr>
          <p:cNvPr id="25" name="Imagem 24" descr="ici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8384" y="188640"/>
            <a:ext cx="1152128" cy="1152128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5E97729-3D0E-440E-A1F4-24134367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914172"/>
      </p:ext>
    </p:extLst>
  </p:cSld>
  <p:clrMapOvr>
    <a:masterClrMapping/>
  </p:clrMapOvr>
  <p:transition>
    <p:check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Controle Interno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259632" y="1700808"/>
            <a:ext cx="7308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75000"/>
                  </a:schemeClr>
                </a:solidFill>
              </a:rPr>
              <a:t>Sistema de controles internos</a:t>
            </a:r>
          </a:p>
        </p:txBody>
      </p:sp>
      <p:sp>
        <p:nvSpPr>
          <p:cNvPr id="8" name="Retângulo 7"/>
          <p:cNvSpPr/>
          <p:nvPr/>
        </p:nvSpPr>
        <p:spPr>
          <a:xfrm>
            <a:off x="1331640" y="2492896"/>
            <a:ext cx="3312368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Responsabilidade dos gestores e todos os servidores </a:t>
            </a:r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148064" y="2492896"/>
            <a:ext cx="3312368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Formalizado através de políticas, procedimentos e instruções de trabalho.</a:t>
            </a:r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331640" y="4005064"/>
            <a:ext cx="3312368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Esta associado aos riscos inerentes aos diversos objetivos dos processos.</a:t>
            </a:r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5148064" y="3933056"/>
            <a:ext cx="3312368" cy="1200329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accent1">
                    <a:lumMod val="75000"/>
                  </a:schemeClr>
                </a:solidFill>
              </a:rPr>
              <a:t>Oferece razoável segurança, precisa ter evidência e supervisão. </a:t>
            </a:r>
            <a:endParaRPr lang="pt-BR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3194394-63A3-4581-967B-8B9CB37F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086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Segoe UI Semibold" pitchFamily="34" charset="0"/>
              </a:rPr>
              <a:t>Controle Interno</a:t>
            </a: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403648" y="1700808"/>
            <a:ext cx="6840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tx2">
                    <a:lumMod val="75000"/>
                  </a:schemeClr>
                </a:solidFill>
              </a:rPr>
              <a:t>O </a:t>
            </a:r>
            <a:r>
              <a:rPr lang="pt-BR" sz="2800" u="sng" dirty="0">
                <a:solidFill>
                  <a:schemeClr val="tx2">
                    <a:lumMod val="75000"/>
                  </a:schemeClr>
                </a:solidFill>
              </a:rPr>
              <a:t>controle Interno de gestão </a:t>
            </a:r>
            <a:r>
              <a:rPr lang="pt-BR" sz="2800" dirty="0">
                <a:solidFill>
                  <a:schemeClr val="tx2">
                    <a:lumMod val="75000"/>
                  </a:schemeClr>
                </a:solidFill>
              </a:rPr>
              <a:t>é o poder-dever do administrador em sua entidade de controlar todos os processos, atos e fatos administrativos, em todas as áreas: orçamentária, patrimonial, de pessoal etc.</a:t>
            </a:r>
            <a:endParaRPr lang="pt-BR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Imagem 8" descr="crescimen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8304" y="5301208"/>
            <a:ext cx="1739478" cy="1231315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EB8EBD1-EA9B-4B46-8D78-91879085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8687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Fluxograma: Processo 3"/>
          <p:cNvSpPr/>
          <p:nvPr/>
        </p:nvSpPr>
        <p:spPr>
          <a:xfrm>
            <a:off x="611560" y="332656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Controle Interno</a:t>
            </a:r>
            <a:endParaRPr lang="pt-BR" dirty="0">
              <a:latin typeface="Segoe UI Semibold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259632" y="1700808"/>
            <a:ext cx="7308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accent6">
                    <a:lumMod val="75000"/>
                  </a:schemeClr>
                </a:solidFill>
              </a:rPr>
              <a:t>Precisamos entender que: </a:t>
            </a:r>
          </a:p>
        </p:txBody>
      </p:sp>
      <p:sp>
        <p:nvSpPr>
          <p:cNvPr id="8" name="Retângulo 7"/>
          <p:cNvSpPr/>
          <p:nvPr/>
        </p:nvSpPr>
        <p:spPr>
          <a:xfrm>
            <a:off x="1331640" y="2492896"/>
            <a:ext cx="2592288" cy="138499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Sistema de controles internos</a:t>
            </a:r>
          </a:p>
        </p:txBody>
      </p:sp>
      <p:sp>
        <p:nvSpPr>
          <p:cNvPr id="9" name="Retângulo 8"/>
          <p:cNvSpPr/>
          <p:nvPr/>
        </p:nvSpPr>
        <p:spPr>
          <a:xfrm>
            <a:off x="5580112" y="4581128"/>
            <a:ext cx="2592288" cy="138499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accent1">
                    <a:lumMod val="75000"/>
                  </a:schemeClr>
                </a:solidFill>
              </a:rPr>
              <a:t>Departamento de controles internos</a:t>
            </a:r>
          </a:p>
        </p:txBody>
      </p:sp>
      <p:sp>
        <p:nvSpPr>
          <p:cNvPr id="10" name="Diferente de 9"/>
          <p:cNvSpPr/>
          <p:nvPr/>
        </p:nvSpPr>
        <p:spPr>
          <a:xfrm>
            <a:off x="4499992" y="3284984"/>
            <a:ext cx="914400" cy="914400"/>
          </a:xfrm>
          <a:prstGeom prst="mathNotEqual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CCE01C27-B58F-4D91-BDB6-12F67BCE9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058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6347048" cy="1143000"/>
          </a:xfrm>
          <a:solidFill>
            <a:schemeClr val="tx2">
              <a:lumMod val="75000"/>
            </a:schemeClr>
          </a:solidFill>
        </p:spPr>
        <p:txBody>
          <a:bodyPr/>
          <a:lstStyle/>
          <a:p>
            <a:pPr algn="l"/>
            <a:r>
              <a:rPr lang="pt-BR" dirty="0">
                <a:solidFill>
                  <a:schemeClr val="bg1"/>
                </a:solidFill>
                <a:latin typeface="Segoe UI Semibold" pitchFamily="34" charset="0"/>
              </a:rPr>
              <a:t>Auditoria Interna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2"/>
          </p:nvPr>
        </p:nvSpPr>
        <p:spPr>
          <a:xfrm>
            <a:off x="539552" y="2924944"/>
            <a:ext cx="8147248" cy="3201219"/>
          </a:xfrm>
        </p:spPr>
        <p:txBody>
          <a:bodyPr/>
          <a:lstStyle/>
          <a:p>
            <a:pPr>
              <a:buNone/>
            </a:pPr>
            <a:r>
              <a:rPr lang="pt-BR" dirty="0"/>
              <a:t>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536032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6" name="Imagem 5" descr="cross3 emai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116632"/>
            <a:ext cx="1368152" cy="136815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75656" y="2060848"/>
            <a:ext cx="6984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“A auditoria interna é uma atividade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independente</a:t>
            </a:r>
            <a:r>
              <a:rPr lang="pt-BR" sz="2400" u="sng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e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objetiva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de avaliação e de consultoria, desenhada para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adicionar valor</a:t>
            </a:r>
            <a:r>
              <a:rPr lang="pt-BR" sz="2400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e melhorar as operações de uma organização.  Ela auxilia uma organização a realizar seus objetivos a partir da aplicação de uma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abordagem sistemática e disciplinada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para avaliar e melhorar a eficácia dos processos de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gerenciamento de riscos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,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controle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e </a:t>
            </a:r>
            <a:r>
              <a:rPr lang="pt-BR" sz="2400" u="sng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governança</a:t>
            </a:r>
            <a:r>
              <a:rPr lang="pt-BR" sz="24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.”</a:t>
            </a:r>
          </a:p>
        </p:txBody>
      </p:sp>
      <p:sp>
        <p:nvSpPr>
          <p:cNvPr id="8" name="Retângulo 7"/>
          <p:cNvSpPr/>
          <p:nvPr/>
        </p:nvSpPr>
        <p:spPr>
          <a:xfrm>
            <a:off x="467544" y="2132856"/>
            <a:ext cx="914400" cy="338437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4400" dirty="0"/>
              <a:t>Conceito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E0E046-5ED9-42D1-9D7E-8428F6A3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466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51520" y="188640"/>
            <a:ext cx="914400" cy="6048672"/>
          </a:xfrm>
          <a:prstGeom prst="flowChartProcess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635896" y="6309320"/>
            <a:ext cx="4464496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79912" y="836712"/>
            <a:ext cx="48245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tx2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Obrigado</a:t>
            </a:r>
            <a:endParaRPr lang="pt-BR" sz="5400" b="1" dirty="0">
              <a:solidFill>
                <a:schemeClr val="tx2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pt-BR" sz="3200" dirty="0">
              <a:solidFill>
                <a:schemeClr val="tx2">
                  <a:lumMod val="75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8" name="Imagem 7" descr="folder_crossOver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03818" cy="6858000"/>
          </a:xfrm>
          <a:prstGeom prst="rect">
            <a:avLst/>
          </a:prstGeom>
        </p:spPr>
      </p:pic>
      <p:pic>
        <p:nvPicPr>
          <p:cNvPr id="9" name="Imagem 8" descr="logo-ici-meno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4467" y="3501008"/>
            <a:ext cx="3147894" cy="2451423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BD389F7-A4C0-47BB-8435-A7249F12D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6094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© 2017 CrossOver  - Todos direitos reservados</a:t>
            </a:r>
            <a:endParaRPr lang="pt-BR" dirty="0"/>
          </a:p>
        </p:txBody>
      </p:sp>
      <p:pic>
        <p:nvPicPr>
          <p:cNvPr id="9" name="Imagem 8" descr="New coso C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1340768"/>
            <a:ext cx="2448272" cy="2520280"/>
          </a:xfrm>
          <a:prstGeom prst="rect">
            <a:avLst/>
          </a:prstGeom>
        </p:spPr>
      </p:pic>
      <p:sp>
        <p:nvSpPr>
          <p:cNvPr id="7" name="Fluxograma: Processo 6"/>
          <p:cNvSpPr/>
          <p:nvPr/>
        </p:nvSpPr>
        <p:spPr>
          <a:xfrm>
            <a:off x="179512" y="188640"/>
            <a:ext cx="7128792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400" dirty="0">
                <a:latin typeface="Segoe UI Semibold" pitchFamily="34" charset="0"/>
              </a:rPr>
              <a:t>Programas de Capacitação</a:t>
            </a:r>
            <a:endParaRPr lang="pt-BR" dirty="0">
              <a:latin typeface="Segoe UI Semibold" pitchFamily="34" charset="0"/>
            </a:endParaRPr>
          </a:p>
        </p:txBody>
      </p:sp>
      <p:pic>
        <p:nvPicPr>
          <p:cNvPr id="14" name="Imagem 13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18" name="Espaço Reservado para Conteúdo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 </a:t>
            </a:r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20</a:t>
            </a:fld>
            <a:endParaRPr lang="pt-BR"/>
          </a:p>
        </p:txBody>
      </p:sp>
      <p:pic>
        <p:nvPicPr>
          <p:cNvPr id="10" name="Imagem 9" descr="GESTÃO DE RISCOS 1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3888" y="3933056"/>
            <a:ext cx="2448272" cy="2304256"/>
          </a:xfrm>
          <a:prstGeom prst="rect">
            <a:avLst/>
          </a:prstGeom>
        </p:spPr>
      </p:pic>
      <p:pic>
        <p:nvPicPr>
          <p:cNvPr id="11" name="Imagem 10" descr="CICS 18 Portugue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1340768"/>
            <a:ext cx="3337186" cy="4863991"/>
          </a:xfrm>
          <a:prstGeom prst="rect">
            <a:avLst/>
          </a:prstGeom>
        </p:spPr>
      </p:pic>
      <p:pic>
        <p:nvPicPr>
          <p:cNvPr id="12" name="Imagem 11" descr="Relatório 201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04820" y="1340768"/>
            <a:ext cx="2893413" cy="3744416"/>
          </a:xfrm>
          <a:prstGeom prst="rect">
            <a:avLst/>
          </a:prstGeom>
        </p:spPr>
      </p:pic>
      <p:pic>
        <p:nvPicPr>
          <p:cNvPr id="13" name="Imagem 12" descr="ICI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56176" y="5157193"/>
            <a:ext cx="2808312" cy="100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87332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 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031976" cy="365125"/>
          </a:xfrm>
        </p:spPr>
        <p:txBody>
          <a:bodyPr/>
          <a:lstStyle/>
          <a:p>
            <a:r>
              <a:rPr lang="pt-BR" dirty="0"/>
              <a:t>© 2018 </a:t>
            </a:r>
            <a:r>
              <a:rPr lang="pt-BR" dirty="0" err="1"/>
              <a:t>CrossOver</a:t>
            </a:r>
            <a:r>
              <a:rPr lang="pt-BR" dirty="0"/>
              <a:t> - Todos direitos reservados</a:t>
            </a:r>
          </a:p>
        </p:txBody>
      </p:sp>
      <p:pic>
        <p:nvPicPr>
          <p:cNvPr id="9" name="Imagem 8" descr="New coso C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6940"/>
            <a:ext cx="8280920" cy="4858712"/>
          </a:xfrm>
          <a:prstGeom prst="rect">
            <a:avLst/>
          </a:prstGeom>
        </p:spPr>
      </p:pic>
      <p:sp>
        <p:nvSpPr>
          <p:cNvPr id="7" name="Fluxograma: Processo 6"/>
          <p:cNvSpPr/>
          <p:nvPr/>
        </p:nvSpPr>
        <p:spPr>
          <a:xfrm>
            <a:off x="179512" y="188640"/>
            <a:ext cx="6624736" cy="1008112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dirty="0">
                <a:latin typeface="Segoe UI Semibold" pitchFamily="34" charset="0"/>
              </a:rPr>
              <a:t>Nossos Serviços</a:t>
            </a:r>
            <a:endParaRPr lang="pt-BR" dirty="0">
              <a:latin typeface="Segoe UI Semibold" pitchFamily="34" charset="0"/>
            </a:endParaRPr>
          </a:p>
        </p:txBody>
      </p:sp>
      <p:pic>
        <p:nvPicPr>
          <p:cNvPr id="14" name="Imagem 13" descr="cross3 ema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8344" y="404664"/>
            <a:ext cx="936104" cy="936104"/>
          </a:xfrm>
          <a:prstGeom prst="rect">
            <a:avLst/>
          </a:prstGeom>
        </p:spPr>
      </p:pic>
      <p:sp>
        <p:nvSpPr>
          <p:cNvPr id="18" name="Espaço Reservado para Conteúdo 1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 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47CBAB-A2C0-4CC7-801C-9C23A4B9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716500"/>
      </p:ext>
    </p:extLst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mapa-mund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04247" cy="5227363"/>
          </a:xfrm>
          <a:prstGeom prst="rect">
            <a:avLst/>
          </a:prstGeom>
        </p:spPr>
      </p:pic>
      <p:pic>
        <p:nvPicPr>
          <p:cNvPr id="3" name="Imagem 2" descr="logo_cross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34953" y="5301208"/>
            <a:ext cx="2856310" cy="106374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51520" y="3284984"/>
            <a:ext cx="4151073" cy="147732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Nosso Escritório em São Paulo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Rua Alexandre Dumas, 1711 – 5º. Andar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São Paulo – Brasil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Fone: 55+11+2599 8360</a:t>
            </a:r>
          </a:p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Ribeirão Preto – Curitiba – Rio de Janeiro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27984" y="836712"/>
            <a:ext cx="4536504" cy="1754326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Segoe UI Light" pitchFamily="34" charset="0"/>
              </a:rPr>
              <a:t>Contatos</a:t>
            </a:r>
            <a:endParaRPr lang="pt-BR" b="1" dirty="0">
              <a:latin typeface="Segoe UI Light" pitchFamily="34" charset="0"/>
            </a:endParaRPr>
          </a:p>
          <a:p>
            <a:r>
              <a:rPr lang="pt-BR" dirty="0">
                <a:latin typeface="Segoe UI Light" pitchFamily="34" charset="0"/>
              </a:rPr>
              <a:t>Portal: 	</a:t>
            </a:r>
            <a:r>
              <a:rPr lang="pt-BR" dirty="0">
                <a:latin typeface="Segoe UI Light" pitchFamily="34" charset="0"/>
                <a:hlinkClick r:id="rId4"/>
              </a:rPr>
              <a:t>www.crossoverbrazil.com</a:t>
            </a:r>
            <a:endParaRPr lang="pt-BR" dirty="0">
              <a:latin typeface="Segoe UI Light" pitchFamily="34" charset="0"/>
            </a:endParaRPr>
          </a:p>
          <a:p>
            <a:r>
              <a:rPr lang="pt-BR" dirty="0">
                <a:latin typeface="Segoe UI Light" pitchFamily="34" charset="0"/>
              </a:rPr>
              <a:t>Email: 	</a:t>
            </a:r>
            <a:r>
              <a:rPr lang="pt-BR" dirty="0">
                <a:latin typeface="Segoe UI Light" pitchFamily="34" charset="0"/>
                <a:hlinkClick r:id="rId5"/>
              </a:rPr>
              <a:t>contato@crossoverbrazil.com</a:t>
            </a:r>
            <a:endParaRPr lang="pt-BR" dirty="0">
              <a:latin typeface="Segoe UI Light" pitchFamily="34" charset="0"/>
            </a:endParaRPr>
          </a:p>
          <a:p>
            <a:r>
              <a:rPr lang="pt-BR" dirty="0">
                <a:latin typeface="Segoe UI Light" pitchFamily="34" charset="0"/>
              </a:rPr>
              <a:t>	</a:t>
            </a:r>
            <a:r>
              <a:rPr lang="pt-BR" dirty="0">
                <a:latin typeface="Segoe UI Light" pitchFamily="34" charset="0"/>
                <a:hlinkClick r:id="rId6"/>
              </a:rPr>
              <a:t>icibrasil@crossoverbrazil.com</a:t>
            </a:r>
            <a:endParaRPr lang="pt-BR" dirty="0">
              <a:latin typeface="Segoe UI Light" pitchFamily="34" charset="0"/>
            </a:endParaRPr>
          </a:p>
          <a:p>
            <a:r>
              <a:rPr lang="pt-BR" dirty="0">
                <a:latin typeface="Segoe UI Light" pitchFamily="34" charset="0"/>
              </a:rPr>
              <a:t>	</a:t>
            </a:r>
            <a:r>
              <a:rPr lang="pt-BR" dirty="0">
                <a:latin typeface="Segoe UI Light" pitchFamily="34" charset="0"/>
                <a:hlinkClick r:id="rId7"/>
              </a:rPr>
              <a:t>treinamento@crossoverbrazil.com</a:t>
            </a:r>
            <a:endParaRPr lang="pt-BR" dirty="0">
              <a:latin typeface="Segoe UI Light" pitchFamily="34" charset="0"/>
            </a:endParaRPr>
          </a:p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464024" cy="365125"/>
          </a:xfrm>
        </p:spPr>
        <p:txBody>
          <a:bodyPr/>
          <a:lstStyle/>
          <a:p>
            <a:r>
              <a:rPr lang="pt-BR"/>
              <a:t>© 2018 CrossOver - Todos direitos reservados</a:t>
            </a:r>
            <a:endParaRPr lang="pt-BR" dirty="0"/>
          </a:p>
        </p:txBody>
      </p:sp>
      <p:pic>
        <p:nvPicPr>
          <p:cNvPr id="7" name="Imagem 6" descr="Facebook-Twitter-YouTube-LinkedIn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6216" y="3212976"/>
            <a:ext cx="1481815" cy="1431068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251520" y="4941168"/>
            <a:ext cx="4151073" cy="1477328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Nosso Escritório em Curitiba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Rua Pasteur, 463 – 13º Andar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Curitiba – Brasil</a:t>
            </a:r>
          </a:p>
          <a:p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Fone: 55+41+2101 1622</a:t>
            </a:r>
          </a:p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Segoe UI Light" pitchFamily="34" charset="0"/>
              </a:rPr>
              <a:t>Ribeirão Preto – Curitiba – Rio de Janeiro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896092C-F5C0-4559-AF2C-7B356BE15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99817-893A-4CC3-B339-1A5402E11AE9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16969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1041</Words>
  <Application>Microsoft Office PowerPoint</Application>
  <PresentationFormat>Apresentação na tela (4:3)</PresentationFormat>
  <Paragraphs>195</Paragraphs>
  <Slides>22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Arial</vt:lpstr>
      <vt:lpstr>Calibri</vt:lpstr>
      <vt:lpstr>Segoe UI</vt:lpstr>
      <vt:lpstr>Segoe UI Light</vt:lpstr>
      <vt:lpstr>Segoe UI Semibold</vt:lpstr>
      <vt:lpstr>Times New Roman</vt:lpstr>
      <vt:lpstr>Wingdings 2</vt:lpstr>
      <vt:lpstr>Tema do Office</vt:lpstr>
      <vt:lpstr>Apresentação do PowerPoint</vt:lpstr>
      <vt:lpstr> </vt:lpstr>
      <vt:lpstr>Apresentação do PowerPoint</vt:lpstr>
      <vt:lpstr>Mapa de contexto</vt:lpstr>
      <vt:lpstr>Governança</vt:lpstr>
      <vt:lpstr>Governança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Hierarquia de Controles</vt:lpstr>
      <vt:lpstr>Apresentação do PowerPoint</vt:lpstr>
      <vt:lpstr>Apresentação do PowerPoint</vt:lpstr>
      <vt:lpstr>Apresentação do PowerPoint</vt:lpstr>
      <vt:lpstr>Auditoria Interna</vt:lpstr>
      <vt:lpstr>Apresentação do PowerPoint</vt:lpstr>
      <vt:lpstr> </vt:lpstr>
      <vt:lpstr>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 Person Pardini</dc:creator>
  <cp:lastModifiedBy>Eduardo Pardini</cp:lastModifiedBy>
  <cp:revision>32</cp:revision>
  <dcterms:created xsi:type="dcterms:W3CDTF">2014-08-22T00:58:16Z</dcterms:created>
  <dcterms:modified xsi:type="dcterms:W3CDTF">2018-03-16T01:25:39Z</dcterms:modified>
</cp:coreProperties>
</file>