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4"/>
  </p:notesMasterIdLst>
  <p:sldIdLst>
    <p:sldId id="345" r:id="rId2"/>
    <p:sldId id="336" r:id="rId3"/>
    <p:sldId id="330" r:id="rId4"/>
    <p:sldId id="333" r:id="rId5"/>
    <p:sldId id="334" r:id="rId6"/>
    <p:sldId id="335" r:id="rId7"/>
    <p:sldId id="302" r:id="rId8"/>
    <p:sldId id="337" r:id="rId9"/>
    <p:sldId id="301" r:id="rId10"/>
    <p:sldId id="304" r:id="rId11"/>
    <p:sldId id="305" r:id="rId12"/>
    <p:sldId id="306" r:id="rId13"/>
    <p:sldId id="307" r:id="rId14"/>
    <p:sldId id="348" r:id="rId15"/>
    <p:sldId id="349" r:id="rId16"/>
    <p:sldId id="274" r:id="rId17"/>
    <p:sldId id="308" r:id="rId18"/>
    <p:sldId id="309" r:id="rId19"/>
    <p:sldId id="346" r:id="rId20"/>
    <p:sldId id="312" r:id="rId21"/>
    <p:sldId id="311" r:id="rId22"/>
    <p:sldId id="313" r:id="rId23"/>
    <p:sldId id="332" r:id="rId24"/>
    <p:sldId id="343" r:id="rId25"/>
    <p:sldId id="315" r:id="rId26"/>
    <p:sldId id="328" r:id="rId27"/>
    <p:sldId id="316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6" r:id="rId36"/>
    <p:sldId id="338" r:id="rId37"/>
    <p:sldId id="339" r:id="rId38"/>
    <p:sldId id="327" r:id="rId39"/>
    <p:sldId id="344" r:id="rId40"/>
    <p:sldId id="340" r:id="rId41"/>
    <p:sldId id="342" r:id="rId42"/>
    <p:sldId id="347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84633-6343-4BB9-A183-65390E333C9B}" type="datetimeFigureOut">
              <a:rPr lang="pt-BR" smtClean="0"/>
              <a:t>14/03/2018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6ED4B-C771-46BD-8F1F-A273AB45A4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003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7D2B69-AB4A-4DAC-83B2-F601938E572F}" type="slidenum">
              <a:rPr lang="pt-BR" smtClean="0"/>
              <a:pPr>
                <a:defRPr/>
              </a:pPr>
              <a:t>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31072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função: melhoria dos sistemas de controles internos e agregar valor à organização.</a:t>
            </a: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Corretivamente: detectando erros e omissões, atos contrários às normas e políticas da organização.</a:t>
            </a: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Preventivamente: criticando os controles atualmente existentes no sentido de aprimorá-los</a:t>
            </a: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endParaRPr lang="pt-BR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“Hoje, mais importante do que a especial habilidade em detectar fraudes, o auditor interno deve conhecer os procedimentos preventivos que, traduzidos em controles internos, se destinam a reduzir o disco de ocorrência deste tipo de evento”.</a:t>
            </a: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trabalhos de auditoria são realizados com base numa prévia avaliação dos riscos.</a:t>
            </a: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endParaRPr lang="pt-BR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NAT: “Antes, descoberta de erros e fraudes. Evoluiu, formas específicas e especializadas. De foco no passados para prevenção, orientação: alcance dos objetivos e melhoria do desempenho”.</a:t>
            </a:r>
          </a:p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04BD84-60DC-4F93-BF41-61C7705E6C26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8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7D2B69-AB4A-4DAC-83B2-F601938E572F}" type="slidenum">
              <a:rPr lang="pt-BR" smtClean="0"/>
              <a:pPr>
                <a:defRPr/>
              </a:pPr>
              <a:t>19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4693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07D2B69-AB4A-4DAC-83B2-F601938E572F}" type="slidenum">
              <a:rPr lang="pt-BR" smtClean="0"/>
              <a:pPr>
                <a:defRPr/>
              </a:pPr>
              <a:t>42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2661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9"/>
          <p:cNvSpPr/>
          <p:nvPr userDrawn="1"/>
        </p:nvSpPr>
        <p:spPr>
          <a:xfrm>
            <a:off x="0" y="5805488"/>
            <a:ext cx="12192000" cy="1052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7652" y="5805488"/>
            <a:ext cx="180763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fundo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" y="1"/>
            <a:ext cx="12191999" cy="51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77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349" y="116632"/>
            <a:ext cx="11041227" cy="360040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ucida Sans Unicode" pitchFamily="34" charset="0"/>
                <a:cs typeface="Lucida Sans Unicode" pitchFamily="34" charset="0"/>
              </a:defRPr>
            </a:lvl1pPr>
            <a:lvl2pPr>
              <a:defRPr>
                <a:latin typeface="Lucida Sans Unicode" pitchFamily="34" charset="0"/>
                <a:cs typeface="Lucida Sans Unicode" pitchFamily="34" charset="0"/>
              </a:defRPr>
            </a:lvl2pPr>
            <a:lvl3pPr>
              <a:defRPr>
                <a:latin typeface="Lucida Sans Unicode" pitchFamily="34" charset="0"/>
                <a:cs typeface="Lucida Sans Unicode" pitchFamily="34" charset="0"/>
              </a:defRPr>
            </a:lvl3pPr>
            <a:lvl4pPr>
              <a:defRPr>
                <a:latin typeface="Lucida Sans Unicode" pitchFamily="34" charset="0"/>
                <a:cs typeface="Lucida Sans Unicode" pitchFamily="34" charset="0"/>
              </a:defRPr>
            </a:lvl4pPr>
            <a:lvl5pPr>
              <a:defRPr>
                <a:latin typeface="Lucida Sans Unicode" pitchFamily="34" charset="0"/>
                <a:cs typeface="Lucida Sans Unicode" pitchFamily="34" charset="0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fld id="{2689ECE0-2569-4E6F-AEC8-3C1ECA694749}" type="datetimeFigureOut">
              <a:rPr lang="pt-BR"/>
              <a:pPr>
                <a:defRPr/>
              </a:pPr>
              <a:t>14/03/2018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08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1528-92A5-4A23-B433-5BFEE6AB6443}" type="datetimeFigureOut">
              <a:rPr lang="pt-BR" smtClean="0"/>
              <a:t>14/03/2018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F9EB2-73CB-4F8E-9891-B1F7793B9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459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9"/>
          <p:cNvSpPr/>
          <p:nvPr/>
        </p:nvSpPr>
        <p:spPr>
          <a:xfrm>
            <a:off x="0" y="5805488"/>
            <a:ext cx="12192000" cy="1052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5" rIns="91407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7652" y="5805488"/>
            <a:ext cx="180763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/>
          <a:srcRect t="87279"/>
          <a:stretch>
            <a:fillRect/>
          </a:stretch>
        </p:blipFill>
        <p:spPr bwMode="auto">
          <a:xfrm>
            <a:off x="0" y="5084763"/>
            <a:ext cx="12192000" cy="8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6"/>
          <p:cNvSpPr/>
          <p:nvPr/>
        </p:nvSpPr>
        <p:spPr>
          <a:xfrm>
            <a:off x="0" y="-26988"/>
            <a:ext cx="12192000" cy="5084763"/>
          </a:xfrm>
          <a:prstGeom prst="rect">
            <a:avLst/>
          </a:prstGeom>
          <a:solidFill>
            <a:srgbClr val="003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5" rIns="91407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078264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765175"/>
            <a:ext cx="10972800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fld id="{52DAE41A-73F1-45AD-A661-5C13995C7FEC}" type="datetimeFigureOut">
              <a:rPr lang="pt-BR"/>
              <a:pPr>
                <a:defRPr/>
              </a:pPr>
              <a:t>14/03/2018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pPr>
              <a:defRPr/>
            </a:pPr>
            <a:fld id="{F3036184-EAD7-4E68-AEB1-68464090F0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0" name="Picture 8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0" y="0"/>
            <a:ext cx="12192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39185" y="115888"/>
            <a:ext cx="1161838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/>
          </a:p>
        </p:txBody>
      </p:sp>
      <p:pic>
        <p:nvPicPr>
          <p:cNvPr id="1032" name="Imagem 11" descr="bas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" y="6304814"/>
            <a:ext cx="12192000" cy="58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01E386D0-0080-4ED6-86F8-90CD99B68B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00" y="6304813"/>
            <a:ext cx="837548" cy="58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Lucida Sans Unicode" pitchFamily="34" charset="0"/>
          <a:ea typeface="+mj-ea"/>
          <a:cs typeface="Lucida Sans Unicode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Lucida Sans Unicode" pitchFamily="34" charset="0"/>
          <a:cs typeface="Lucida Sans Unicode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Lucida Sans Unicode" pitchFamily="34" charset="0"/>
          <a:ea typeface="+mn-ea"/>
          <a:cs typeface="Lucida Sans Unicod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2%20V&#237;deo%20instittucional%2045%20anos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12.senado.leg.br/institucional/estrutura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conaci.org.br/" TargetMode="External"/><Relationship Id="rId2" Type="http://schemas.openxmlformats.org/officeDocument/2006/relationships/hyperlink" Target="https://www.conselhodico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terlegis.leg.br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ço Reservado para Texto 12"/>
          <p:cNvSpPr>
            <a:spLocks noGrp="1"/>
          </p:cNvSpPr>
          <p:nvPr>
            <p:ph type="body" idx="4294967295"/>
          </p:nvPr>
        </p:nvSpPr>
        <p:spPr>
          <a:xfrm>
            <a:off x="1847529" y="188641"/>
            <a:ext cx="8640763" cy="3456384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endParaRPr lang="pt-BR" sz="105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pt-BR" sz="5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anos de Auditoria no</a:t>
            </a:r>
          </a:p>
          <a:p>
            <a:pPr algn="ctr" eaLnBrk="1" hangingPunct="1">
              <a:buNone/>
            </a:pPr>
            <a:r>
              <a:rPr lang="pt-BR" sz="5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Senado Federal</a:t>
            </a:r>
          </a:p>
          <a:p>
            <a:pPr algn="ctr">
              <a:buNone/>
            </a:pPr>
            <a:r>
              <a:rPr lang="pt-BR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Desafios e conquistas</a:t>
            </a:r>
          </a:p>
          <a:p>
            <a:pPr algn="ctr" eaLnBrk="1" hangingPunct="1">
              <a:buNone/>
            </a:pPr>
            <a:endParaRPr lang="pt-BR" sz="3000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79765" y="5831353"/>
            <a:ext cx="37449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rgbClr val="002060"/>
                </a:solidFill>
              </a:rPr>
              <a:t>Campinas, 16 </a:t>
            </a:r>
            <a:r>
              <a:rPr lang="pt-BR" dirty="0">
                <a:solidFill>
                  <a:srgbClr val="002060"/>
                </a:solidFill>
              </a:rPr>
              <a:t>de </a:t>
            </a:r>
            <a:r>
              <a:rPr lang="pt-BR" dirty="0" smtClean="0">
                <a:solidFill>
                  <a:srgbClr val="002060"/>
                </a:solidFill>
              </a:rPr>
              <a:t>março de 2018</a:t>
            </a:r>
            <a:endParaRPr lang="pt-BR" dirty="0">
              <a:solidFill>
                <a:srgbClr val="002060"/>
              </a:solidFill>
            </a:endParaRPr>
          </a:p>
          <a:p>
            <a:pPr>
              <a:defRPr/>
            </a:pP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868" y="5337012"/>
            <a:ext cx="2003621" cy="140435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664043" y="4013965"/>
            <a:ext cx="923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 Encontro de Controladores Internos </a:t>
            </a:r>
            <a:r>
              <a:rPr lang="pt-BR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Poder Legislativo </a:t>
            </a:r>
            <a:r>
              <a:rPr lang="pt-BR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Municipal</a:t>
            </a:r>
            <a:endParaRPr lang="pt-BR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676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36"/>
            <a:ext cx="12192000" cy="6838864"/>
          </a:xfrm>
        </p:spPr>
      </p:pic>
    </p:spTree>
    <p:extLst>
      <p:ext uri="{BB962C8B-B14F-4D97-AF65-F5344CB8AC3E}">
        <p14:creationId xmlns:p14="http://schemas.microsoft.com/office/powerpoint/2010/main" val="88779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598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1973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25" y="1151857"/>
            <a:ext cx="4213782" cy="4351338"/>
          </a:xfrm>
          <a:prstGeom prst="rect">
            <a:avLst/>
          </a:prstGeo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Eduardo Pereira da Silva </a:t>
            </a:r>
          </a:p>
          <a:p>
            <a:pPr marL="0" indent="0">
              <a:buNone/>
            </a:pPr>
            <a:r>
              <a:rPr lang="pt-BR" dirty="0"/>
              <a:t>Diretor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457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Anderson Alves de Oliveira</a:t>
            </a:r>
          </a:p>
          <a:p>
            <a:pPr marL="0" indent="0">
              <a:buNone/>
            </a:pPr>
            <a:r>
              <a:rPr lang="pt-BR" dirty="0"/>
              <a:t>Coordenador-Geral</a:t>
            </a:r>
          </a:p>
          <a:p>
            <a:pPr marL="0" indent="0">
              <a:buNone/>
            </a:pPr>
            <a:r>
              <a:rPr lang="pt-BR" dirty="0"/>
              <a:t>(Diretor adjunto)</a:t>
            </a:r>
          </a:p>
          <a:p>
            <a:endParaRPr lang="pt-BR" dirty="0"/>
          </a:p>
        </p:txBody>
      </p:sp>
      <p:pic>
        <p:nvPicPr>
          <p:cNvPr id="9" name="Espaço Reservado para Conteúdo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25" y="1151857"/>
            <a:ext cx="4006679" cy="4344905"/>
          </a:xfrm>
        </p:spPr>
      </p:pic>
    </p:spTree>
    <p:extLst>
      <p:ext uri="{BB962C8B-B14F-4D97-AF65-F5344CB8AC3E}">
        <p14:creationId xmlns:p14="http://schemas.microsoft.com/office/powerpoint/2010/main" val="155767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sz="3600" dirty="0"/>
              <a:t>Vídeo institucional do evento no dia 8/11/2017 </a:t>
            </a:r>
          </a:p>
          <a:p>
            <a:pPr marL="0" indent="0">
              <a:buNone/>
            </a:pPr>
            <a:endParaRPr lang="pt-BR" sz="3600" dirty="0"/>
          </a:p>
          <a:p>
            <a:pPr marL="0" indent="0">
              <a:buNone/>
            </a:pPr>
            <a:r>
              <a:rPr lang="pt-BR" dirty="0"/>
              <a:t>	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>
              <a:hlinkClick r:id="rId2" action="ppaction://hlinkfile"/>
            </a:endParaRPr>
          </a:p>
          <a:p>
            <a:endParaRPr lang="pt-BR" dirty="0">
              <a:hlinkClick r:id="rId2" action="ppaction://hlinkfile"/>
            </a:endParaRPr>
          </a:p>
          <a:p>
            <a:pPr marL="0" indent="0" algn="ctr">
              <a:buNone/>
            </a:pPr>
            <a:endParaRPr lang="pt-BR" dirty="0" smtClean="0">
              <a:hlinkClick r:id="rId2" action="ppaction://hlinkfile"/>
            </a:endParaRPr>
          </a:p>
          <a:p>
            <a:pPr marL="0" indent="0" algn="ctr">
              <a:buNone/>
            </a:pPr>
            <a:r>
              <a:rPr lang="pt-BR" dirty="0" smtClean="0">
                <a:hlinkClick r:id="rId2" action="ppaction://hlinkfile"/>
              </a:rPr>
              <a:t>Vídeo institucional em comemoração aos 45 anos da Auditoria no Senado Federal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93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	 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sz="4000" dirty="0"/>
              <a:t>1972</a:t>
            </a:r>
          </a:p>
          <a:p>
            <a:pPr marL="914400" lvl="2" indent="0" algn="just">
              <a:buNone/>
            </a:pPr>
            <a:r>
              <a:rPr lang="pt-BR" sz="4000" b="1" dirty="0"/>
              <a:t>AUDITOR</a:t>
            </a:r>
            <a:r>
              <a:rPr lang="pt-BR" sz="4000" dirty="0"/>
              <a:t>, cargo de assessoramento do Diretor-geral na elaboração e execução do orçamento</a:t>
            </a:r>
          </a:p>
        </p:txBody>
      </p:sp>
    </p:spTree>
    <p:extLst>
      <p:ext uri="{BB962C8B-B14F-4D97-AF65-F5344CB8AC3E}">
        <p14:creationId xmlns:p14="http://schemas.microsoft.com/office/powerpoint/2010/main" val="404354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	 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sz="4000" dirty="0"/>
              <a:t>1984</a:t>
            </a:r>
          </a:p>
          <a:p>
            <a:pPr marL="914400" lvl="2" indent="0" algn="just">
              <a:buNone/>
            </a:pPr>
            <a:r>
              <a:rPr lang="pt-BR" sz="4000" b="1" dirty="0"/>
              <a:t>AUDITORIA</a:t>
            </a:r>
            <a:r>
              <a:rPr lang="pt-BR" sz="4000" dirty="0"/>
              <a:t>, unidade administrativa de assessoramento superior da Comissão Diretora</a:t>
            </a:r>
          </a:p>
        </p:txBody>
      </p:sp>
    </p:spTree>
    <p:extLst>
      <p:ext uri="{BB962C8B-B14F-4D97-AF65-F5344CB8AC3E}">
        <p14:creationId xmlns:p14="http://schemas.microsoft.com/office/powerpoint/2010/main" val="28501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	 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sz="4000" dirty="0"/>
              <a:t>1993-2018</a:t>
            </a:r>
          </a:p>
          <a:p>
            <a:pPr marL="914400" lvl="2" indent="0" algn="just">
              <a:buNone/>
            </a:pPr>
            <a:r>
              <a:rPr lang="pt-BR" sz="4000" b="1" dirty="0"/>
              <a:t>SECRETARIA DE CONTROLE INTERNO</a:t>
            </a:r>
            <a:r>
              <a:rPr lang="pt-BR" sz="4000" dirty="0"/>
              <a:t>, órgão de 1º escalão e de </a:t>
            </a:r>
            <a:r>
              <a:rPr lang="pt-BR" sz="4000" dirty="0" smtClean="0"/>
              <a:t>assessoramento </a:t>
            </a:r>
            <a:r>
              <a:rPr lang="pt-BR" sz="4000" dirty="0"/>
              <a:t>superior da Comissão Diretora</a:t>
            </a:r>
          </a:p>
        </p:txBody>
      </p:sp>
    </p:spTree>
    <p:extLst>
      <p:ext uri="{BB962C8B-B14F-4D97-AF65-F5344CB8AC3E}">
        <p14:creationId xmlns:p14="http://schemas.microsoft.com/office/powerpoint/2010/main" val="13584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	</a:t>
            </a:r>
            <a:endParaRPr lang="pt-BR" dirty="0" smtClean="0"/>
          </a:p>
          <a:p>
            <a:pPr marL="0" indent="0">
              <a:buNone/>
            </a:pPr>
            <a:r>
              <a:rPr lang="pt-BR" sz="4000" dirty="0"/>
              <a:t>	</a:t>
            </a:r>
            <a:r>
              <a:rPr lang="pt-BR" sz="4000" dirty="0" smtClean="0"/>
              <a:t>Estágios </a:t>
            </a:r>
            <a:r>
              <a:rPr lang="pt-BR" sz="4000" dirty="0"/>
              <a:t>anteriores de atuação:</a:t>
            </a:r>
          </a:p>
          <a:p>
            <a:pPr lvl="2"/>
            <a:r>
              <a:rPr lang="pt-BR" sz="3600" i="1" dirty="0"/>
              <a:t>Conferir informações prestadas</a:t>
            </a:r>
          </a:p>
          <a:p>
            <a:pPr lvl="2"/>
            <a:r>
              <a:rPr lang="pt-BR" sz="3600" i="1" dirty="0"/>
              <a:t>Confirmar existência de bens e valores</a:t>
            </a:r>
          </a:p>
          <a:p>
            <a:pPr lvl="2"/>
            <a:r>
              <a:rPr lang="pt-BR" sz="3600" i="1" dirty="0"/>
              <a:t>Identificar irregularidades e fraudes</a:t>
            </a:r>
          </a:p>
          <a:p>
            <a:pPr lvl="2"/>
            <a:r>
              <a:rPr lang="pt-BR" sz="3600" i="1" dirty="0"/>
              <a:t>Foco em atuações e decisões passadas</a:t>
            </a:r>
          </a:p>
        </p:txBody>
      </p:sp>
    </p:spTree>
    <p:extLst>
      <p:ext uri="{BB962C8B-B14F-4D97-AF65-F5344CB8AC3E}">
        <p14:creationId xmlns:p14="http://schemas.microsoft.com/office/powerpoint/2010/main" val="419792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599" y="765175"/>
            <a:ext cx="11327028" cy="536098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	</a:t>
            </a:r>
            <a:endParaRPr lang="pt-BR" dirty="0" smtClean="0"/>
          </a:p>
          <a:p>
            <a:pPr marL="0" indent="0">
              <a:buNone/>
            </a:pPr>
            <a:r>
              <a:rPr lang="pt-BR" sz="4000" dirty="0"/>
              <a:t>	</a:t>
            </a:r>
            <a:r>
              <a:rPr lang="pt-BR" sz="4000" dirty="0" smtClean="0"/>
              <a:t>Paradigma </a:t>
            </a:r>
            <a:r>
              <a:rPr lang="pt-BR" sz="4000" dirty="0"/>
              <a:t>atual de atuação</a:t>
            </a:r>
            <a:r>
              <a:rPr lang="pt-BR" sz="4000" dirty="0" smtClean="0"/>
              <a:t>:</a:t>
            </a:r>
          </a:p>
          <a:p>
            <a:pPr marL="0" indent="0">
              <a:buNone/>
            </a:pPr>
            <a:endParaRPr lang="pt-BR" sz="4000" dirty="0"/>
          </a:p>
          <a:p>
            <a:pPr lvl="2"/>
            <a:r>
              <a:rPr lang="pt-BR" sz="3600" i="1" dirty="0"/>
              <a:t>Prestar </a:t>
            </a:r>
            <a:r>
              <a:rPr lang="pt-BR" sz="3600" b="1" i="1" dirty="0"/>
              <a:t>CONSULTORIA</a:t>
            </a:r>
          </a:p>
          <a:p>
            <a:pPr lvl="2"/>
            <a:r>
              <a:rPr lang="pt-BR" sz="3600" i="1" dirty="0"/>
              <a:t>Induzir a </a:t>
            </a:r>
            <a:r>
              <a:rPr lang="pt-BR" sz="3600" b="1" i="1" dirty="0"/>
              <a:t>GESTÃO DE </a:t>
            </a:r>
            <a:r>
              <a:rPr lang="pt-BR" sz="3600" b="1" i="1" dirty="0" smtClean="0"/>
              <a:t>RISCOS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2491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599" y="765175"/>
            <a:ext cx="11327028" cy="5360988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sz="4000" dirty="0"/>
              <a:t>Paradigma atual de atuação</a:t>
            </a:r>
            <a:r>
              <a:rPr lang="pt-BR" sz="4000" dirty="0" smtClean="0"/>
              <a:t>:</a:t>
            </a:r>
          </a:p>
          <a:p>
            <a:pPr marL="0" indent="0">
              <a:buNone/>
            </a:pPr>
            <a:endParaRPr lang="pt-BR" sz="4000" dirty="0"/>
          </a:p>
          <a:p>
            <a:pPr lvl="2"/>
            <a:r>
              <a:rPr lang="pt-BR" sz="3600" i="1" dirty="0" smtClean="0"/>
              <a:t>Contribuir </a:t>
            </a:r>
            <a:r>
              <a:rPr lang="pt-BR" sz="3600" i="1" dirty="0"/>
              <a:t>para os </a:t>
            </a:r>
            <a:r>
              <a:rPr lang="pt-BR" sz="3600" b="1" i="1" dirty="0"/>
              <a:t>OBJETIVOS</a:t>
            </a:r>
            <a:r>
              <a:rPr lang="pt-BR" sz="3600" i="1" dirty="0"/>
              <a:t> da Casa Legislativa</a:t>
            </a:r>
          </a:p>
          <a:p>
            <a:pPr lvl="2"/>
            <a:r>
              <a:rPr lang="pt-BR" sz="3600" i="1" dirty="0"/>
              <a:t>Agregar </a:t>
            </a:r>
            <a:r>
              <a:rPr lang="pt-BR" sz="3600" b="1" i="1" dirty="0"/>
              <a:t>VALOR</a:t>
            </a:r>
            <a:r>
              <a:rPr lang="pt-BR" sz="3600" i="1" dirty="0"/>
              <a:t> à </a:t>
            </a:r>
            <a:r>
              <a:rPr lang="pt-BR" sz="3600" i="1" dirty="0" smtClean="0"/>
              <a:t>Administração</a:t>
            </a:r>
            <a:endParaRPr lang="pt-BR" sz="3600" i="1" dirty="0"/>
          </a:p>
        </p:txBody>
      </p:sp>
    </p:spTree>
    <p:extLst>
      <p:ext uri="{BB962C8B-B14F-4D97-AF65-F5344CB8AC3E}">
        <p14:creationId xmlns:p14="http://schemas.microsoft.com/office/powerpoint/2010/main" val="184996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599" y="765175"/>
            <a:ext cx="11327028" cy="5360988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sz="4000" dirty="0"/>
              <a:t>Paradigma atual de atuação</a:t>
            </a:r>
            <a:r>
              <a:rPr lang="pt-BR" sz="4000" dirty="0" smtClean="0"/>
              <a:t>:</a:t>
            </a:r>
          </a:p>
          <a:p>
            <a:pPr marL="0" indent="0">
              <a:buNone/>
            </a:pPr>
            <a:endParaRPr lang="pt-BR" sz="4000" dirty="0"/>
          </a:p>
          <a:p>
            <a:pPr lvl="2"/>
            <a:r>
              <a:rPr lang="pt-BR" sz="3600" i="1" dirty="0" smtClean="0"/>
              <a:t>Construir </a:t>
            </a:r>
            <a:r>
              <a:rPr lang="pt-BR" sz="3600" b="1" i="1" dirty="0" smtClean="0"/>
              <a:t>REDE DE RELACIONAMENTOS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427337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Imagem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67" y="718214"/>
            <a:ext cx="9814299" cy="55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6904038" y="44354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pt-BR" dirty="0"/>
              <a:t>Fonte: TCU</a:t>
            </a:r>
          </a:p>
        </p:txBody>
      </p:sp>
      <p:sp>
        <p:nvSpPr>
          <p:cNvPr id="95236" name="Espaço Reservado para Rodapé 3"/>
          <p:cNvSpPr txBox="1">
            <a:spLocks/>
          </p:cNvSpPr>
          <p:nvPr/>
        </p:nvSpPr>
        <p:spPr bwMode="auto">
          <a:xfrm>
            <a:off x="4734697" y="5345276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solidFill>
                  <a:srgbClr val="898989"/>
                </a:solidFill>
              </a:rPr>
              <a:t>MinS</a:t>
            </a:r>
            <a:r>
              <a:rPr lang="pt-BR" altLang="pt-BR" sz="1200" dirty="0">
                <a:solidFill>
                  <a:srgbClr val="898989"/>
                </a:solidFill>
              </a:rPr>
              <a:t> </a:t>
            </a:r>
            <a:r>
              <a:rPr lang="pt-BR" altLang="pt-BR" sz="1200" dirty="0" err="1">
                <a:solidFill>
                  <a:srgbClr val="898989"/>
                </a:solidFill>
              </a:rPr>
              <a:t>Weder</a:t>
            </a:r>
            <a:r>
              <a:rPr lang="pt-BR" altLang="pt-BR" sz="1200" dirty="0">
                <a:solidFill>
                  <a:srgbClr val="898989"/>
                </a:solidFill>
              </a:rPr>
              <a:t> de Oliveira, TCU, 2017</a:t>
            </a:r>
          </a:p>
        </p:txBody>
      </p:sp>
    </p:spTree>
    <p:extLst>
      <p:ext uri="{BB962C8B-B14F-4D97-AF65-F5344CB8AC3E}">
        <p14:creationId xmlns:p14="http://schemas.microsoft.com/office/powerpoint/2010/main" val="13542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/>
              <a:t>	</a:t>
            </a:r>
            <a:endParaRPr lang="pt-BR" dirty="0" smtClean="0"/>
          </a:p>
          <a:p>
            <a:pPr algn="just">
              <a:buNone/>
            </a:pPr>
            <a:r>
              <a:rPr lang="pt-BR" sz="4000" dirty="0" smtClean="0"/>
              <a:t>	Os </a:t>
            </a:r>
            <a:r>
              <a:rPr lang="pt-BR" sz="4000" dirty="0"/>
              <a:t>auditores terão de ser, </a:t>
            </a:r>
            <a:r>
              <a:rPr lang="pt-BR" sz="4000" dirty="0" smtClean="0"/>
              <a:t>primeiro, </a:t>
            </a:r>
            <a:r>
              <a:rPr lang="pt-BR" sz="4000" b="1" dirty="0" smtClean="0"/>
              <a:t>melhores </a:t>
            </a:r>
            <a:r>
              <a:rPr lang="pt-BR" sz="4000" b="1" dirty="0"/>
              <a:t>homens </a:t>
            </a:r>
            <a:r>
              <a:rPr lang="pt-BR" sz="4000" b="1" i="1" dirty="0"/>
              <a:t>e mulheres</a:t>
            </a:r>
            <a:r>
              <a:rPr lang="pt-BR" sz="4000" b="1" dirty="0"/>
              <a:t> de negócio</a:t>
            </a:r>
            <a:r>
              <a:rPr lang="pt-BR" sz="4000" dirty="0"/>
              <a:t>, e, em segundo lugar, </a:t>
            </a:r>
            <a:r>
              <a:rPr lang="pt-BR" sz="4000" b="1" dirty="0"/>
              <a:t>bons auditores</a:t>
            </a:r>
            <a:r>
              <a:rPr lang="pt-BR" sz="4000" dirty="0"/>
              <a:t>.</a:t>
            </a:r>
            <a:endParaRPr lang="pt-BR" sz="4000" b="1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r>
              <a:rPr lang="pt-BR" sz="2400" i="1" dirty="0"/>
              <a:t>Glenn </a:t>
            </a:r>
            <a:r>
              <a:rPr lang="pt-BR" sz="2400" i="1" dirty="0" err="1"/>
              <a:t>Sumner</a:t>
            </a:r>
            <a:r>
              <a:rPr lang="pt-BR" sz="2400" dirty="0"/>
              <a:t>, citado por Machado, 2004 </a:t>
            </a:r>
            <a:r>
              <a:rPr lang="pt-BR" sz="2400" i="1" dirty="0"/>
              <a:t>apud </a:t>
            </a:r>
            <a:r>
              <a:rPr lang="pt-BR" sz="2400" dirty="0"/>
              <a:t>Castanheira, 2007</a:t>
            </a:r>
          </a:p>
          <a:p>
            <a:pPr marL="0" indent="0">
              <a:buNone/>
            </a:pP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43333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dirty="0"/>
              <a:t>	</a:t>
            </a:r>
          </a:p>
          <a:p>
            <a:pPr algn="ctr">
              <a:buNone/>
            </a:pPr>
            <a:endParaRPr lang="pt-BR" sz="4000" dirty="0"/>
          </a:p>
          <a:p>
            <a:pPr algn="ctr">
              <a:buNone/>
            </a:pPr>
            <a:r>
              <a:rPr lang="pt-BR" sz="4000" dirty="0"/>
              <a:t>AUDITORIA </a:t>
            </a: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ou </a:t>
            </a:r>
          </a:p>
          <a:p>
            <a:pPr algn="ctr">
              <a:buNone/>
            </a:pPr>
            <a:r>
              <a:rPr lang="pt-BR" sz="4000" dirty="0" smtClean="0"/>
              <a:t>CONTROLE </a:t>
            </a:r>
            <a:r>
              <a:rPr lang="pt-BR" sz="4000" dirty="0"/>
              <a:t>INTERNO?</a:t>
            </a:r>
            <a:endParaRPr lang="pt-BR" sz="4000" b="1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31355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ço Reservado para Texto 12"/>
          <p:cNvSpPr>
            <a:spLocks noGrp="1"/>
          </p:cNvSpPr>
          <p:nvPr>
            <p:ph type="body" idx="4294967295"/>
          </p:nvPr>
        </p:nvSpPr>
        <p:spPr>
          <a:xfrm>
            <a:off x="1847529" y="188641"/>
            <a:ext cx="8640763" cy="345638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endParaRPr lang="pt-BR" sz="50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pt-BR" sz="54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pt-BR" sz="5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Identidade Estratégica </a:t>
            </a:r>
          </a:p>
          <a:p>
            <a:pPr algn="ctr" eaLnBrk="1" hangingPunct="1">
              <a:buNone/>
            </a:pPr>
            <a:r>
              <a:rPr lang="pt-BR" sz="5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Auditoria</a:t>
            </a:r>
          </a:p>
          <a:p>
            <a:pPr algn="ctr" eaLnBrk="1" hangingPunct="1">
              <a:buNone/>
            </a:pPr>
            <a:r>
              <a:rPr lang="pt-BR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Novembro/2017</a:t>
            </a:r>
          </a:p>
          <a:p>
            <a:pPr algn="ctr" eaLnBrk="1" hangingPunct="1">
              <a:buNone/>
            </a:pPr>
            <a:endParaRPr lang="pt-BR" sz="5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pt-BR" sz="4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pt-BR" sz="3000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79764" y="5823226"/>
            <a:ext cx="37449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rgbClr val="002060"/>
                </a:solidFill>
              </a:rPr>
              <a:t>Campinas, 16 </a:t>
            </a:r>
            <a:r>
              <a:rPr lang="pt-BR" dirty="0">
                <a:solidFill>
                  <a:srgbClr val="002060"/>
                </a:solidFill>
              </a:rPr>
              <a:t>de </a:t>
            </a:r>
            <a:r>
              <a:rPr lang="pt-BR" dirty="0" smtClean="0">
                <a:solidFill>
                  <a:srgbClr val="002060"/>
                </a:solidFill>
              </a:rPr>
              <a:t>março de 2018</a:t>
            </a:r>
            <a:endParaRPr lang="pt-BR" dirty="0">
              <a:solidFill>
                <a:srgbClr val="002060"/>
              </a:solidFill>
            </a:endParaRPr>
          </a:p>
          <a:p>
            <a:pPr>
              <a:defRPr/>
            </a:pP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868" y="5337012"/>
            <a:ext cx="2003621" cy="140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70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Identidade Estratégica da Auditoria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pt-BR" dirty="0"/>
              <a:t>	</a:t>
            </a:r>
          </a:p>
          <a:p>
            <a:pPr algn="ctr">
              <a:buNone/>
            </a:pPr>
            <a:r>
              <a:rPr lang="pt-BR" sz="8400" b="1" dirty="0" smtClean="0"/>
              <a:t>MISSÃO</a:t>
            </a:r>
          </a:p>
          <a:p>
            <a:pPr algn="ctr">
              <a:buNone/>
            </a:pPr>
            <a:endParaRPr lang="pt-BR" sz="8400" b="1" dirty="0"/>
          </a:p>
          <a:p>
            <a:pPr algn="ctr">
              <a:buNone/>
            </a:pPr>
            <a:r>
              <a:rPr lang="pt-BR" sz="8400" dirty="0"/>
              <a:t>Fornecer avaliação independente para fomentar o aperfeiçoamento da governança e da gestão do Senado Federal</a:t>
            </a:r>
          </a:p>
          <a:p>
            <a:pPr algn="ctr">
              <a:buNone/>
            </a:pPr>
            <a:endParaRPr lang="pt-BR" sz="3600" dirty="0"/>
          </a:p>
          <a:p>
            <a:pPr algn="ctr">
              <a:buNone/>
            </a:pPr>
            <a:endParaRPr lang="pt-BR" sz="3600" b="1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42175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Identidade Estratégica da Auditoria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t-BR" dirty="0"/>
              <a:t>	</a:t>
            </a:r>
          </a:p>
          <a:p>
            <a:pPr algn="ctr">
              <a:buNone/>
            </a:pPr>
            <a:r>
              <a:rPr lang="pt-BR" sz="4800" b="1" dirty="0"/>
              <a:t>VISÃO DE </a:t>
            </a:r>
            <a:r>
              <a:rPr lang="pt-BR" sz="4800" b="1" dirty="0" smtClean="0"/>
              <a:t>FUTURO</a:t>
            </a:r>
          </a:p>
          <a:p>
            <a:pPr algn="ctr">
              <a:buNone/>
            </a:pPr>
            <a:endParaRPr lang="pt-BR" sz="4800" b="1" dirty="0"/>
          </a:p>
          <a:p>
            <a:pPr algn="ctr">
              <a:buNone/>
            </a:pPr>
            <a:r>
              <a:rPr lang="pt-BR" sz="4800" dirty="0"/>
              <a:t>Atuar de modo multidisciplinar, com foco em processos, observando as melhores práticas de auditoria</a:t>
            </a:r>
            <a:endParaRPr lang="pt-BR" sz="3600" dirty="0"/>
          </a:p>
          <a:p>
            <a:pPr algn="ctr">
              <a:buNone/>
            </a:pPr>
            <a:endParaRPr lang="pt-BR" sz="3600" b="1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19095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Identidade Estratégica da Auditoria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889685"/>
            <a:ext cx="10972800" cy="5236477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pt-BR" dirty="0"/>
              <a:t>	</a:t>
            </a:r>
          </a:p>
          <a:p>
            <a:pPr algn="ctr">
              <a:buNone/>
            </a:pPr>
            <a:r>
              <a:rPr lang="pt-BR" sz="13500" b="1" dirty="0"/>
              <a:t>VALORES</a:t>
            </a:r>
          </a:p>
          <a:p>
            <a:pPr algn="ctr">
              <a:buNone/>
            </a:pPr>
            <a:endParaRPr lang="pt-BR" sz="6400" dirty="0"/>
          </a:p>
          <a:p>
            <a:pPr marL="1371600" lvl="3" indent="0">
              <a:buNone/>
            </a:pPr>
            <a:r>
              <a:rPr lang="pt-BR" sz="10000" dirty="0"/>
              <a:t>Compromisso institucional</a:t>
            </a:r>
          </a:p>
          <a:p>
            <a:pPr marL="1371600" lvl="3" indent="0">
              <a:buNone/>
            </a:pPr>
            <a:r>
              <a:rPr lang="pt-BR" sz="10000" dirty="0"/>
              <a:t>Ética profissional</a:t>
            </a:r>
          </a:p>
          <a:p>
            <a:pPr marL="1371600" lvl="3" indent="0">
              <a:buNone/>
            </a:pPr>
            <a:r>
              <a:rPr lang="pt-BR" sz="10000" dirty="0"/>
              <a:t>Imparcialidade do auditor</a:t>
            </a:r>
          </a:p>
          <a:p>
            <a:pPr marL="1371600" lvl="3" indent="0">
              <a:buNone/>
            </a:pPr>
            <a:r>
              <a:rPr lang="pt-BR" sz="10000" dirty="0"/>
              <a:t>Independência do órgão de controle interno</a:t>
            </a:r>
          </a:p>
          <a:p>
            <a:pPr marL="1371600" lvl="3" indent="0">
              <a:buNone/>
            </a:pPr>
            <a:r>
              <a:rPr lang="pt-BR" sz="10000" dirty="0"/>
              <a:t>Objetividade nas ações de controle</a:t>
            </a:r>
          </a:p>
          <a:p>
            <a:pPr algn="ctr">
              <a:buNone/>
            </a:pPr>
            <a:endParaRPr lang="pt-BR" sz="3600" b="1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159256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54676" y="1072850"/>
            <a:ext cx="10515600" cy="4486275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pt-BR" dirty="0"/>
              <a:t>	</a:t>
            </a:r>
          </a:p>
          <a:p>
            <a:pPr marL="1828800" lvl="4" indent="0">
              <a:buNone/>
            </a:pPr>
            <a:r>
              <a:rPr lang="pt-BR" sz="3900" dirty="0"/>
              <a:t>81</a:t>
            </a:r>
            <a:r>
              <a:rPr lang="pt-BR" sz="4000" dirty="0"/>
              <a:t> </a:t>
            </a:r>
            <a:r>
              <a:rPr lang="pt-BR" sz="3900" dirty="0" smtClean="0"/>
              <a:t>Senadores</a:t>
            </a:r>
          </a:p>
          <a:p>
            <a:pPr marL="1828800" lvl="4" indent="0">
              <a:buNone/>
            </a:pPr>
            <a:endParaRPr lang="pt-BR" sz="3900" dirty="0"/>
          </a:p>
          <a:p>
            <a:pPr marL="1828800" lvl="4" indent="0">
              <a:buNone/>
            </a:pPr>
            <a:r>
              <a:rPr lang="pt-BR" sz="3900" dirty="0"/>
              <a:t>100</a:t>
            </a:r>
            <a:r>
              <a:rPr lang="pt-BR" sz="4000" dirty="0"/>
              <a:t> </a:t>
            </a:r>
            <a:r>
              <a:rPr lang="pt-BR" sz="3900" dirty="0"/>
              <a:t>Gabinetes</a:t>
            </a:r>
            <a:r>
              <a:rPr lang="pt-BR" sz="4000" dirty="0"/>
              <a:t> </a:t>
            </a:r>
            <a:r>
              <a:rPr lang="pt-BR" sz="3900" dirty="0"/>
              <a:t>parlamentares</a:t>
            </a:r>
            <a:r>
              <a:rPr lang="pt-BR" sz="4000" dirty="0"/>
              <a:t> </a:t>
            </a:r>
            <a:r>
              <a:rPr lang="pt-BR" sz="3900" dirty="0"/>
              <a:t>e</a:t>
            </a:r>
            <a:r>
              <a:rPr lang="pt-BR" sz="4000" dirty="0"/>
              <a:t> </a:t>
            </a:r>
            <a:r>
              <a:rPr lang="pt-BR" sz="3900" dirty="0" smtClean="0"/>
              <a:t>lideranças</a:t>
            </a:r>
          </a:p>
          <a:p>
            <a:pPr marL="1828800" lvl="4" indent="0">
              <a:buNone/>
            </a:pPr>
            <a:endParaRPr lang="pt-BR" sz="3900" dirty="0"/>
          </a:p>
          <a:p>
            <a:pPr marL="1828800" lvl="4" indent="0">
              <a:buNone/>
            </a:pPr>
            <a:r>
              <a:rPr lang="pt-BR" sz="3900" dirty="0"/>
              <a:t>Orçamento de R$ 4,0 </a:t>
            </a:r>
            <a:r>
              <a:rPr lang="pt-BR" sz="3900" dirty="0" smtClean="0"/>
              <a:t>bi</a:t>
            </a:r>
          </a:p>
          <a:p>
            <a:pPr marL="1828800" lvl="4" indent="0">
              <a:buNone/>
            </a:pPr>
            <a:endParaRPr lang="pt-BR" sz="3900" dirty="0"/>
          </a:p>
          <a:p>
            <a:pPr marL="1828800" lvl="4" indent="0">
              <a:buNone/>
            </a:pPr>
            <a:r>
              <a:rPr lang="pt-BR" sz="3900" dirty="0"/>
              <a:t>10.000 pessoas (servidores efetivos e comissionados e colaboradores)</a:t>
            </a:r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32386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dirty="0"/>
              <a:t>	</a:t>
            </a:r>
          </a:p>
          <a:p>
            <a:pPr marL="0" indent="0" algn="ctr">
              <a:buNone/>
            </a:pPr>
            <a:endParaRPr lang="pt-BR" sz="3600" dirty="0" smtClean="0"/>
          </a:p>
          <a:p>
            <a:pPr marL="0" indent="0" algn="ctr">
              <a:buNone/>
            </a:pPr>
            <a:r>
              <a:rPr lang="pt-BR" sz="3600" dirty="0" smtClean="0">
                <a:hlinkClick r:id="rId2"/>
              </a:rPr>
              <a:t>Estrutura Administrativa</a:t>
            </a:r>
            <a:endParaRPr lang="pt-BR" sz="3600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18848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Áreas </a:t>
            </a:r>
            <a:r>
              <a:rPr lang="pt-BR" sz="4000" dirty="0"/>
              <a:t>de atuação</a:t>
            </a:r>
          </a:p>
          <a:p>
            <a:pPr algn="ctr">
              <a:buNone/>
            </a:pPr>
            <a:endParaRPr lang="pt-BR" sz="4000" dirty="0"/>
          </a:p>
          <a:p>
            <a:pPr marL="1428750" lvl="2" indent="-514350">
              <a:buFont typeface="+mj-lt"/>
              <a:buAutoNum type="arabicPeriod"/>
            </a:pPr>
            <a:r>
              <a:rPr lang="pt-BR" sz="3200" dirty="0"/>
              <a:t>Auditoria contábil, financeira e patrimonial</a:t>
            </a:r>
          </a:p>
          <a:p>
            <a:pPr marL="1428750" lvl="2" indent="-514350">
              <a:buFont typeface="+mj-lt"/>
              <a:buAutoNum type="arabicPeriod"/>
            </a:pPr>
            <a:r>
              <a:rPr lang="pt-BR" sz="3200" dirty="0"/>
              <a:t>Auditoria de pessoal</a:t>
            </a:r>
          </a:p>
          <a:p>
            <a:pPr marL="1428750" lvl="2" indent="-514350">
              <a:buFont typeface="+mj-lt"/>
              <a:buAutoNum type="arabicPeriod"/>
            </a:pPr>
            <a:r>
              <a:rPr lang="pt-BR" sz="3200" dirty="0"/>
              <a:t>Auditoria de contratações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pt-BR" sz="3200" dirty="0"/>
              <a:t>Auditoria de tecnologia da informação (2013)</a:t>
            </a:r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160603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Auditoria do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pt-BR" sz="8000" dirty="0" smtClean="0"/>
          </a:p>
          <a:p>
            <a:pPr algn="ctr">
              <a:buNone/>
            </a:pPr>
            <a:r>
              <a:rPr lang="pt-BR" sz="8000" dirty="0" smtClean="0"/>
              <a:t>Equipe de trabalho: 27 servidores efetivos</a:t>
            </a:r>
            <a:endParaRPr lang="pt-BR" sz="8000" dirty="0"/>
          </a:p>
          <a:p>
            <a:pPr marL="1371600" lvl="3" indent="0">
              <a:buNone/>
            </a:pPr>
            <a:endParaRPr lang="pt-BR" sz="7600" dirty="0" smtClean="0"/>
          </a:p>
          <a:p>
            <a:pPr marL="1371600" lvl="3" indent="0">
              <a:buNone/>
            </a:pPr>
            <a:r>
              <a:rPr lang="pt-BR" sz="7600" dirty="0" smtClean="0"/>
              <a:t>Gabinete</a:t>
            </a:r>
            <a:r>
              <a:rPr lang="pt-BR" sz="7600" dirty="0"/>
              <a:t>: 5 </a:t>
            </a:r>
          </a:p>
          <a:p>
            <a:pPr marL="1371600" lvl="3" indent="0">
              <a:buNone/>
            </a:pPr>
            <a:r>
              <a:rPr lang="pt-BR" sz="7600" dirty="0"/>
              <a:t>Auditoria contábil: 4 </a:t>
            </a:r>
          </a:p>
          <a:p>
            <a:pPr marL="1371600" lvl="3" indent="0">
              <a:buNone/>
            </a:pPr>
            <a:r>
              <a:rPr lang="pt-BR" sz="7600" dirty="0"/>
              <a:t>Auditoria de pessoal: 7 </a:t>
            </a:r>
          </a:p>
          <a:p>
            <a:pPr marL="1371600" lvl="3" indent="0">
              <a:buNone/>
            </a:pPr>
            <a:r>
              <a:rPr lang="pt-BR" sz="7600" dirty="0"/>
              <a:t>Auditoria de contratações: 7 </a:t>
            </a:r>
          </a:p>
          <a:p>
            <a:pPr marL="1371600" lvl="3" indent="0">
              <a:buNone/>
            </a:pPr>
            <a:r>
              <a:rPr lang="pt-BR" sz="7600" dirty="0"/>
              <a:t>Auditoria de </a:t>
            </a:r>
            <a:r>
              <a:rPr lang="pt-BR" sz="7600" dirty="0" smtClean="0"/>
              <a:t>TI: </a:t>
            </a:r>
            <a:r>
              <a:rPr lang="pt-BR" sz="7600" dirty="0"/>
              <a:t>4 </a:t>
            </a:r>
          </a:p>
          <a:p>
            <a:pPr marL="0" indent="0" algn="ctr">
              <a:buNone/>
            </a:pPr>
            <a:endParaRPr lang="pt-BR" sz="3600" b="1" dirty="0"/>
          </a:p>
          <a:p>
            <a:pPr algn="just">
              <a:buNone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11554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b="1" dirty="0"/>
          </a:p>
          <a:p>
            <a:pPr algn="ctr">
              <a:buNone/>
            </a:pPr>
            <a:r>
              <a:rPr lang="pt-BR" sz="3200" dirty="0"/>
              <a:t>Criar uma </a:t>
            </a:r>
            <a:r>
              <a:rPr lang="pt-BR" sz="3200" b="1" dirty="0"/>
              <a:t>REDE DE RELACIONAMENTOS</a:t>
            </a:r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319255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dirty="0"/>
          </a:p>
          <a:p>
            <a:pPr marL="914400" lvl="2" indent="0" algn="ctr">
              <a:buNone/>
            </a:pPr>
            <a:r>
              <a:rPr lang="pt-BR" sz="3200" dirty="0"/>
              <a:t>Planejar auditorias em </a:t>
            </a:r>
            <a:r>
              <a:rPr lang="pt-BR" sz="3200" b="1" dirty="0"/>
              <a:t>CONJUNTO</a:t>
            </a:r>
            <a:r>
              <a:rPr lang="pt-BR" sz="3200" dirty="0"/>
              <a:t> com a Administração</a:t>
            </a:r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339414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dirty="0"/>
          </a:p>
          <a:p>
            <a:pPr marL="914400" lvl="2" indent="0" algn="ctr">
              <a:buNone/>
            </a:pPr>
            <a:r>
              <a:rPr lang="pt-BR" sz="3200" dirty="0"/>
              <a:t>Foco em agregar </a:t>
            </a:r>
            <a:r>
              <a:rPr lang="pt-BR" sz="3200" b="1" dirty="0"/>
              <a:t>VALOR </a:t>
            </a:r>
            <a:r>
              <a:rPr lang="pt-BR" sz="3200" dirty="0"/>
              <a:t>para a Casa Legislativa</a:t>
            </a:r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61993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dirty="0"/>
          </a:p>
          <a:p>
            <a:pPr marL="914400" lvl="2" indent="0" algn="ctr">
              <a:buNone/>
            </a:pPr>
            <a:r>
              <a:rPr lang="pt-BR" sz="3200" dirty="0"/>
              <a:t>Realizar </a:t>
            </a:r>
            <a:r>
              <a:rPr lang="pt-BR" sz="3200" b="1" dirty="0" smtClean="0"/>
              <a:t>auditoria baseada </a:t>
            </a:r>
            <a:r>
              <a:rPr lang="pt-BR" sz="3200" b="1" dirty="0"/>
              <a:t>em RISCOS</a:t>
            </a:r>
            <a:endParaRPr lang="pt-BR" sz="3200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99531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dirty="0"/>
          </a:p>
          <a:p>
            <a:pPr marL="914400" lvl="2" indent="0" algn="ctr">
              <a:buNone/>
            </a:pPr>
            <a:r>
              <a:rPr lang="pt-BR" sz="3200" dirty="0" smtClean="0"/>
              <a:t>Fazer </a:t>
            </a:r>
            <a:r>
              <a:rPr lang="pt-BR" sz="3200" b="1" dirty="0"/>
              <a:t>MODELAGEM</a:t>
            </a:r>
            <a:r>
              <a:rPr lang="pt-BR" sz="3200" dirty="0"/>
              <a:t> dos </a:t>
            </a:r>
            <a:r>
              <a:rPr lang="pt-BR" sz="3200" b="1" dirty="0"/>
              <a:t>PROCESSOS</a:t>
            </a:r>
            <a:r>
              <a:rPr lang="pt-BR" sz="3200" dirty="0"/>
              <a:t> </a:t>
            </a:r>
            <a:endParaRPr lang="pt-BR" sz="3200" dirty="0" smtClean="0"/>
          </a:p>
          <a:p>
            <a:pPr marL="914400" lvl="2" indent="0" algn="ctr">
              <a:buNone/>
            </a:pPr>
            <a:r>
              <a:rPr lang="pt-BR" sz="3200" dirty="0" smtClean="0"/>
              <a:t>a </a:t>
            </a:r>
            <a:r>
              <a:rPr lang="pt-BR" sz="3200" dirty="0"/>
              <a:t>serem auditados</a:t>
            </a:r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378937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dirty="0"/>
          </a:p>
          <a:p>
            <a:pPr marL="914400" lvl="2" indent="0" algn="ctr">
              <a:buNone/>
            </a:pPr>
            <a:r>
              <a:rPr lang="pt-BR" sz="3200" dirty="0"/>
              <a:t>Trabalhar com equipe </a:t>
            </a:r>
            <a:r>
              <a:rPr lang="pt-BR" sz="3200" b="1" dirty="0"/>
              <a:t>MULTIDISCIPLINAR </a:t>
            </a:r>
            <a:endParaRPr lang="pt-BR" sz="3200" b="1" dirty="0" smtClean="0"/>
          </a:p>
          <a:p>
            <a:pPr marL="914400" lvl="2" indent="0" algn="ctr">
              <a:buNone/>
            </a:pPr>
            <a:r>
              <a:rPr lang="pt-BR" sz="3200" dirty="0" smtClean="0"/>
              <a:t>de </a:t>
            </a:r>
            <a:r>
              <a:rPr lang="pt-BR" sz="3200" dirty="0"/>
              <a:t>auditoria</a:t>
            </a:r>
            <a:endParaRPr lang="pt-BR" sz="3200" b="1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06337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Auditoria </a:t>
            </a:r>
            <a:r>
              <a:rPr lang="pt-BR" sz="4000" dirty="0"/>
              <a:t>na prática</a:t>
            </a:r>
          </a:p>
          <a:p>
            <a:pPr algn="ctr">
              <a:buNone/>
            </a:pPr>
            <a:endParaRPr lang="pt-BR" sz="4000" dirty="0"/>
          </a:p>
          <a:p>
            <a:pPr algn="ctr">
              <a:buNone/>
            </a:pPr>
            <a:r>
              <a:rPr lang="pt-BR" sz="3200" dirty="0"/>
              <a:t>Investir em </a:t>
            </a:r>
            <a:r>
              <a:rPr lang="pt-BR" sz="3200" b="1" dirty="0"/>
              <a:t>CERTIFICAÇÕES</a:t>
            </a:r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40923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pt-BR" sz="5200" dirty="0" smtClean="0"/>
          </a:p>
          <a:p>
            <a:pPr algn="ctr">
              <a:buNone/>
            </a:pPr>
            <a:r>
              <a:rPr lang="pt-BR" sz="5200" dirty="0" smtClean="0"/>
              <a:t>Fontes de consultoria</a:t>
            </a:r>
            <a:endParaRPr lang="pt-BR" sz="5700" dirty="0"/>
          </a:p>
          <a:p>
            <a:pPr algn="ctr">
              <a:buNone/>
            </a:pPr>
            <a:endParaRPr lang="pt-BR" sz="5700" dirty="0"/>
          </a:p>
          <a:p>
            <a:pPr algn="ctr">
              <a:buNone/>
            </a:pPr>
            <a:r>
              <a:rPr lang="pt-BR" sz="4700" dirty="0" smtClean="0">
                <a:hlinkClick r:id="rId2"/>
              </a:rPr>
              <a:t>DICON</a:t>
            </a:r>
            <a:endParaRPr lang="pt-BR" sz="4700" dirty="0"/>
          </a:p>
          <a:p>
            <a:pPr algn="ctr">
              <a:buNone/>
            </a:pPr>
            <a:r>
              <a:rPr lang="pt-BR" sz="4700" dirty="0" smtClean="0">
                <a:hlinkClick r:id="rId3"/>
              </a:rPr>
              <a:t>CONACI</a:t>
            </a:r>
            <a:endParaRPr lang="pt-BR" sz="4700" dirty="0"/>
          </a:p>
          <a:p>
            <a:pPr algn="ctr">
              <a:buNone/>
            </a:pPr>
            <a:r>
              <a:rPr lang="pt-BR" sz="4700" dirty="0" smtClean="0">
                <a:hlinkClick r:id="rId4"/>
              </a:rPr>
              <a:t>INTERLEGIS</a:t>
            </a:r>
            <a:endParaRPr lang="pt-BR" sz="4700" dirty="0"/>
          </a:p>
          <a:p>
            <a:pPr marL="914400" lvl="2" indent="0" algn="ctr">
              <a:buNone/>
            </a:pPr>
            <a:endParaRPr lang="pt-BR" sz="3200" dirty="0"/>
          </a:p>
          <a:p>
            <a:pPr marL="914400" lvl="2" indent="0" algn="ctr">
              <a:buNone/>
            </a:pPr>
            <a:endParaRPr lang="pt-BR" sz="3200" b="1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35899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Projetos </a:t>
            </a:r>
            <a:r>
              <a:rPr lang="pt-BR" sz="4000" dirty="0"/>
              <a:t>para </a:t>
            </a:r>
            <a:r>
              <a:rPr lang="pt-BR" sz="4000" dirty="0" smtClean="0"/>
              <a:t>os próximos </a:t>
            </a:r>
            <a:r>
              <a:rPr lang="pt-BR" sz="4000" dirty="0"/>
              <a:t>5 anos</a:t>
            </a:r>
          </a:p>
          <a:p>
            <a:pPr algn="ctr">
              <a:buNone/>
            </a:pPr>
            <a:endParaRPr lang="pt-BR" sz="4000" dirty="0"/>
          </a:p>
          <a:p>
            <a:pPr algn="ctr">
              <a:buNone/>
            </a:pPr>
            <a:r>
              <a:rPr lang="pt-BR" sz="3200" dirty="0"/>
              <a:t>Elaborar o </a:t>
            </a:r>
            <a:r>
              <a:rPr lang="pt-BR" sz="3200" b="1" dirty="0"/>
              <a:t>ESTATUTO</a:t>
            </a:r>
            <a:r>
              <a:rPr lang="pt-BR" sz="3200" dirty="0"/>
              <a:t> da Auditoria</a:t>
            </a:r>
            <a:endParaRPr lang="pt-BR" sz="3200" b="1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179901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Projetos </a:t>
            </a:r>
            <a:r>
              <a:rPr lang="pt-BR" sz="4000" dirty="0"/>
              <a:t>para </a:t>
            </a:r>
            <a:r>
              <a:rPr lang="pt-BR" sz="4000" dirty="0" smtClean="0"/>
              <a:t>os próximos </a:t>
            </a:r>
            <a:r>
              <a:rPr lang="pt-BR" sz="4000" dirty="0"/>
              <a:t>5 </a:t>
            </a:r>
            <a:r>
              <a:rPr lang="pt-BR" sz="4000" dirty="0" smtClean="0"/>
              <a:t>anos</a:t>
            </a:r>
          </a:p>
          <a:p>
            <a:pPr algn="ctr">
              <a:buNone/>
            </a:pPr>
            <a:endParaRPr lang="pt-BR" sz="4000" b="1" dirty="0"/>
          </a:p>
          <a:p>
            <a:pPr algn="ctr">
              <a:buNone/>
            </a:pPr>
            <a:r>
              <a:rPr lang="pt-BR" sz="3200" b="1" dirty="0" smtClean="0"/>
              <a:t>MODELAGEM</a:t>
            </a:r>
            <a:r>
              <a:rPr lang="pt-BR" sz="3200" dirty="0" smtClean="0"/>
              <a:t> </a:t>
            </a:r>
            <a:r>
              <a:rPr lang="pt-BR" sz="3200" dirty="0"/>
              <a:t>e </a:t>
            </a:r>
            <a:r>
              <a:rPr lang="pt-BR" sz="3200" b="1" dirty="0" smtClean="0"/>
              <a:t>PADRONIZAÇÃO</a:t>
            </a:r>
          </a:p>
          <a:p>
            <a:pPr algn="ctr">
              <a:buNone/>
            </a:pPr>
            <a:r>
              <a:rPr lang="pt-BR" sz="3200" dirty="0" smtClean="0"/>
              <a:t>dos </a:t>
            </a:r>
            <a:r>
              <a:rPr lang="pt-BR" sz="3200" dirty="0"/>
              <a:t>processos de trabalho</a:t>
            </a:r>
            <a:endParaRPr lang="pt-BR" sz="3200" b="1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22166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Projetos </a:t>
            </a:r>
            <a:r>
              <a:rPr lang="pt-BR" sz="4000" dirty="0"/>
              <a:t>para </a:t>
            </a:r>
            <a:r>
              <a:rPr lang="pt-BR" sz="4000" dirty="0" smtClean="0"/>
              <a:t>os próximos </a:t>
            </a:r>
            <a:r>
              <a:rPr lang="pt-BR" sz="4000" dirty="0"/>
              <a:t>5 </a:t>
            </a:r>
            <a:r>
              <a:rPr lang="pt-BR" sz="4000" dirty="0" smtClean="0"/>
              <a:t>anos</a:t>
            </a:r>
          </a:p>
          <a:p>
            <a:pPr algn="ctr">
              <a:buNone/>
            </a:pPr>
            <a:endParaRPr lang="pt-BR" sz="4000" dirty="0"/>
          </a:p>
          <a:p>
            <a:pPr algn="ctr">
              <a:buNone/>
            </a:pPr>
            <a:r>
              <a:rPr lang="pt-BR" sz="3200" dirty="0" smtClean="0"/>
              <a:t>Sistema </a:t>
            </a:r>
            <a:r>
              <a:rPr lang="pt-BR" sz="3200" b="1" dirty="0"/>
              <a:t>INFORMATIZADO </a:t>
            </a:r>
            <a:r>
              <a:rPr lang="pt-BR" sz="3200" dirty="0"/>
              <a:t>de auditoria</a:t>
            </a:r>
            <a:endParaRPr lang="pt-BR" sz="3200" b="1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48881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Projetos para os </a:t>
            </a:r>
            <a:r>
              <a:rPr lang="pt-BR" sz="4000" dirty="0"/>
              <a:t>próximos 5 </a:t>
            </a:r>
            <a:r>
              <a:rPr lang="pt-BR" sz="4000" dirty="0" smtClean="0"/>
              <a:t>anos</a:t>
            </a:r>
          </a:p>
          <a:p>
            <a:pPr algn="ctr">
              <a:buNone/>
            </a:pPr>
            <a:endParaRPr lang="pt-BR" sz="4000" b="1" dirty="0"/>
          </a:p>
          <a:p>
            <a:pPr algn="ctr">
              <a:buNone/>
            </a:pPr>
            <a:r>
              <a:rPr lang="pt-BR" sz="3200" b="1" dirty="0" smtClean="0"/>
              <a:t>AUTOAVALIAÇÃO </a:t>
            </a:r>
            <a:r>
              <a:rPr lang="pt-BR" sz="3200" dirty="0"/>
              <a:t>da atuação da auditoria</a:t>
            </a:r>
            <a:endParaRPr lang="pt-BR" sz="3200" b="1" dirty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234286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45 anos de Auditoria no Senado Federal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endParaRPr lang="pt-BR" sz="3600" dirty="0" smtClean="0"/>
          </a:p>
          <a:p>
            <a:pPr marL="742950" indent="-742950">
              <a:buFont typeface="+mj-lt"/>
              <a:buAutoNum type="arabicPeriod"/>
            </a:pPr>
            <a:endParaRPr lang="pt-BR" sz="3600" dirty="0"/>
          </a:p>
          <a:p>
            <a:pPr marL="0" indent="0" algn="ctr">
              <a:buNone/>
            </a:pPr>
            <a:endParaRPr lang="pt-BR" sz="3600" dirty="0" smtClean="0"/>
          </a:p>
          <a:p>
            <a:pPr marL="0" indent="0" algn="ctr">
              <a:buNone/>
            </a:pPr>
            <a:r>
              <a:rPr lang="pt-BR" sz="3600" dirty="0" smtClean="0"/>
              <a:t>Por fim...</a:t>
            </a:r>
            <a:endParaRPr lang="pt-BR" sz="3600" dirty="0"/>
          </a:p>
          <a:p>
            <a:pPr algn="just">
              <a:buNone/>
            </a:pPr>
            <a:r>
              <a:rPr lang="pt-BR" sz="3600" dirty="0"/>
              <a:t>	</a:t>
            </a:r>
            <a:endParaRPr lang="pt-BR" sz="3600" b="1" i="1" dirty="0"/>
          </a:p>
        </p:txBody>
      </p:sp>
    </p:spTree>
    <p:extLst>
      <p:ext uri="{BB962C8B-B14F-4D97-AF65-F5344CB8AC3E}">
        <p14:creationId xmlns:p14="http://schemas.microsoft.com/office/powerpoint/2010/main" val="168843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047"/>
          </a:xfrm>
        </p:spPr>
      </p:pic>
    </p:spTree>
    <p:extLst>
      <p:ext uri="{BB962C8B-B14F-4D97-AF65-F5344CB8AC3E}">
        <p14:creationId xmlns:p14="http://schemas.microsoft.com/office/powerpoint/2010/main" val="2277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0" y="605658"/>
            <a:ext cx="6725818" cy="4699510"/>
          </a:xfr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536" y="1064697"/>
            <a:ext cx="7035464" cy="524954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61" y="1550645"/>
            <a:ext cx="7320567" cy="404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3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Espaço Reservado para Texto 12"/>
          <p:cNvSpPr>
            <a:spLocks noGrp="1"/>
          </p:cNvSpPr>
          <p:nvPr>
            <p:ph type="body" idx="4294967295"/>
          </p:nvPr>
        </p:nvSpPr>
        <p:spPr>
          <a:xfrm>
            <a:off x="1847529" y="188641"/>
            <a:ext cx="8640763" cy="3456384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None/>
            </a:pPr>
            <a:endParaRPr lang="pt-BR" sz="50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pt-BR" sz="54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pt-BR" sz="1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OBRIGADO!</a:t>
            </a:r>
          </a:p>
          <a:p>
            <a:pPr algn="ctr" eaLnBrk="1" hangingPunct="1">
              <a:buNone/>
            </a:pPr>
            <a:endParaRPr lang="pt-BR" sz="123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pt-BR" sz="1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Secretaria de Controle Interno</a:t>
            </a:r>
          </a:p>
          <a:p>
            <a:pPr algn="ctr" eaLnBrk="1" hangingPunct="1">
              <a:buNone/>
            </a:pPr>
            <a:endParaRPr lang="pt-BR" sz="123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pt-BR" sz="12300" b="1" i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auditoria@senado.leg.br</a:t>
            </a:r>
          </a:p>
          <a:p>
            <a:pPr algn="ctr" eaLnBrk="1" hangingPunct="1">
              <a:buNone/>
            </a:pPr>
            <a:endParaRPr lang="pt-BR" sz="123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pt-BR" sz="123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(61) 3303-4785 </a:t>
            </a:r>
            <a:endParaRPr lang="pt-BR" sz="123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endParaRPr lang="pt-BR" sz="3000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79764" y="5823226"/>
            <a:ext cx="37449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dirty="0" smtClean="0">
                <a:solidFill>
                  <a:srgbClr val="002060"/>
                </a:solidFill>
              </a:rPr>
              <a:t>Campinas, 16 </a:t>
            </a:r>
            <a:r>
              <a:rPr lang="pt-BR" dirty="0">
                <a:solidFill>
                  <a:srgbClr val="002060"/>
                </a:solidFill>
              </a:rPr>
              <a:t>de </a:t>
            </a:r>
            <a:r>
              <a:rPr lang="pt-BR" dirty="0" smtClean="0">
                <a:solidFill>
                  <a:srgbClr val="002060"/>
                </a:solidFill>
              </a:rPr>
              <a:t>março de 2018</a:t>
            </a:r>
            <a:endParaRPr lang="pt-BR" dirty="0">
              <a:solidFill>
                <a:srgbClr val="002060"/>
              </a:solidFill>
            </a:endParaRPr>
          </a:p>
          <a:p>
            <a:pPr>
              <a:defRPr/>
            </a:pP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868" y="5337012"/>
            <a:ext cx="2003621" cy="140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07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o Office">
  <a:themeElements>
    <a:clrScheme name="Personalizada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as práticas de controle aplicadas à gestão de pessoas.pptx" id="{B2004034-578C-46C7-A61E-9D70A3F39F2D}" vid="{D999633D-F555-4548-8B73-5BE71A8896D1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</TotalTime>
  <Words>609</Words>
  <Application>Microsoft Office PowerPoint</Application>
  <PresentationFormat>Widescreen</PresentationFormat>
  <Paragraphs>269</Paragraphs>
  <Slides>42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7" baseType="lpstr">
      <vt:lpstr>Arial</vt:lpstr>
      <vt:lpstr>Calibri</vt:lpstr>
      <vt:lpstr>Lucida Sans Unicode</vt:lpstr>
      <vt:lpstr>Times New Roman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Apresentação do PowerPoint</vt:lpstr>
      <vt:lpstr>45 anos de Auditoria no Senado Federal</vt:lpstr>
      <vt:lpstr>45 anos de Auditoria no Senado Federal</vt:lpstr>
      <vt:lpstr>Apresentação do PowerPoint</vt:lpstr>
      <vt:lpstr>Identidade Estratégica da Auditoria</vt:lpstr>
      <vt:lpstr>Identidade Estratégica da Auditoria</vt:lpstr>
      <vt:lpstr>Identidade Estratégica da Auditoria</vt:lpstr>
      <vt:lpstr>Senado Federal</vt:lpstr>
      <vt:lpstr>Senado Federal</vt:lpstr>
      <vt:lpstr>45 anos de Auditoria no Senado Federal</vt:lpstr>
      <vt:lpstr>Auditoria do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45 anos de Auditoria no Senado Federal</vt:lpstr>
      <vt:lpstr>Apresentação do PowerPoint</vt:lpstr>
      <vt:lpstr>Apresentação do PowerPoint</vt:lpstr>
      <vt:lpstr>Apresentação do PowerPoint</vt:lpstr>
    </vt:vector>
  </TitlesOfParts>
  <Company>Senado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Pereira da Silva</dc:creator>
  <cp:lastModifiedBy>Eduardo Pereira da Silva</cp:lastModifiedBy>
  <cp:revision>70</cp:revision>
  <dcterms:created xsi:type="dcterms:W3CDTF">2018-03-12T21:21:00Z</dcterms:created>
  <dcterms:modified xsi:type="dcterms:W3CDTF">2018-03-14T21:27:58Z</dcterms:modified>
</cp:coreProperties>
</file>