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notesSlides/_rels/notesSlide27.xml.rels" ContentType="application/vnd.openxmlformats-package.relationships+xml"/>
  <Override PartName="/ppt/notesSlides/_rels/notesSlide26.xml.rels" ContentType="application/vnd.openxmlformats-package.relationships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_rels/slide30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29.xml.rels" ContentType="application/vnd.openxmlformats-package.relationships+xml"/>
  <Override PartName="/ppt/slides/_rels/slide7.xml.rels" ContentType="application/vnd.openxmlformats-package.relationships+xml"/>
  <Override PartName="/ppt/slides/_rels/slide28.xml.rels" ContentType="application/vnd.openxmlformats-package.relationships+xml"/>
  <Override PartName="/ppt/slides/_rels/slide6.xml.rels" ContentType="application/vnd.openxmlformats-package.relationships+xml"/>
  <Override PartName="/ppt/slides/_rels/slide25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31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2.xml" ContentType="application/vnd.openxmlformats-officedocument.presentationml.slide+xml"/>
  <Override PartName="/ppt/slides/slide29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27.xml" ContentType="application/vnd.openxmlformats-officedocument.presentationml.slide+xml"/>
  <Override PartName="/ppt/slides/slide5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_rels/presentation.xml.rels" ContentType="application/vnd.openxmlformats-package.relationships+xml"/>
  <Override PartName="/ppt/media/image60.jpeg" ContentType="image/jpeg"/>
  <Override PartName="/ppt/media/image58.jpeg" ContentType="image/jpeg"/>
  <Override PartName="/ppt/media/image57.png" ContentType="image/png"/>
  <Override PartName="/ppt/media/image54.jpeg" ContentType="image/jpeg"/>
  <Override PartName="/ppt/media/image52.jpeg" ContentType="image/jpeg"/>
  <Override PartName="/ppt/media/image50.jpeg" ContentType="image/jpeg"/>
  <Override PartName="/ppt/media/image48.jpeg" ContentType="image/jpeg"/>
  <Override PartName="/ppt/media/image47.png" ContentType="image/png"/>
  <Override PartName="/ppt/media/image20.png" ContentType="image/png"/>
  <Override PartName="/ppt/media/image55.png" ContentType="image/png"/>
  <Override PartName="/ppt/media/image5.png" ContentType="image/png"/>
  <Override PartName="/ppt/media/image18.wmf" ContentType="image/x-wmf"/>
  <Override PartName="/ppt/media/image16.png" ContentType="image/png"/>
  <Override PartName="/ppt/media/image15.png" ContentType="image/png"/>
  <Override PartName="/ppt/media/image7.jpeg" ContentType="image/jpeg"/>
  <Override PartName="/ppt/media/image23.jpeg" ContentType="image/jpeg"/>
  <Override PartName="/ppt/media/image56.jpeg" ContentType="image/jpeg"/>
  <Override PartName="/ppt/media/image13.png" ContentType="image/png"/>
  <Override PartName="/ppt/media/image11.png" ContentType="image/png"/>
  <Override PartName="/ppt/media/image43.jpeg" ContentType="image/jpeg"/>
  <Override PartName="/ppt/media/image21.png" ContentType="image/png"/>
  <Override PartName="/ppt/media/image6.png" ContentType="image/png"/>
  <Override PartName="/ppt/media/image44.jpeg" ContentType="image/jpeg"/>
  <Override PartName="/ppt/media/image38.png" ContentType="image/png"/>
  <Override PartName="/ppt/media/image51.png" ContentType="image/png"/>
  <Override PartName="/ppt/media/image1.png" ContentType="image/png"/>
  <Override PartName="/ppt/media/image36.png" ContentType="image/png"/>
  <Override PartName="/ppt/media/image17.png" ContentType="image/png"/>
  <Override PartName="/ppt/media/image8.jpeg" ContentType="image/jpeg"/>
  <Override PartName="/ppt/media/image25.png" ContentType="image/png"/>
  <Override PartName="/ppt/media/image39.png" ContentType="image/png"/>
  <Override PartName="/ppt/media/image22.png" ContentType="image/png"/>
  <Override PartName="/ppt/media/image29.jpeg" ContentType="image/jpeg"/>
  <Override PartName="/ppt/media/image49.jpeg" ContentType="image/jpeg"/>
  <Override PartName="/ppt/media/image2.png" ContentType="image/png"/>
  <Override PartName="/ppt/media/image53.png" ContentType="image/png"/>
  <Override PartName="/ppt/media/image3.png" ContentType="image/png"/>
  <Override PartName="/ppt/media/image30.jpeg" ContentType="image/jpeg"/>
  <Override PartName="/ppt/media/image37.png" ContentType="image/png"/>
  <Override PartName="/ppt/media/image59.png" ContentType="image/png"/>
  <Override PartName="/ppt/media/image9.png" ContentType="image/png"/>
  <Override PartName="/ppt/media/image24.png" ContentType="image/png"/>
  <Override PartName="/ppt/media/image14.png" ContentType="image/png"/>
  <Override PartName="/ppt/media/image33.jpeg" ContentType="image/jpeg"/>
  <Override PartName="/ppt/media/image10.jpeg" ContentType="image/jpeg"/>
  <Override PartName="/ppt/media/image34.png" ContentType="image/png"/>
  <Override PartName="/ppt/media/image26.jpeg" ContentType="image/jpeg"/>
  <Override PartName="/ppt/media/image40.jpeg" ContentType="image/jpeg"/>
  <Override PartName="/ppt/media/image27.jpeg" ContentType="image/jpeg"/>
  <Override PartName="/ppt/media/image31.jpeg" ContentType="image/jpeg"/>
  <Override PartName="/ppt/media/image19.jpeg" ContentType="image/jpeg"/>
  <Override PartName="/ppt/media/image32.jpeg" ContentType="image/jpeg"/>
  <Override PartName="/ppt/media/image35.png" ContentType="image/png"/>
  <Override PartName="/ppt/media/image28.jpeg" ContentType="image/jpeg"/>
  <Override PartName="/ppt/media/image4.png" ContentType="image/png"/>
  <Override PartName="/ppt/media/image41.jpeg" ContentType="image/jpeg"/>
  <Override PartName="/ppt/media/image12.png" ContentType="image/png"/>
  <Override PartName="/ppt/media/image45.jpeg" ContentType="image/jpeg"/>
  <Override PartName="/ppt/media/image42.jpeg" ContentType="image/jpeg"/>
  <Override PartName="/ppt/media/image46.png" ContentType="image/png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</p:sldIdLst>
  <p:sldSz cx="9144000" cy="6858000"/>
  <p:notesSz cx="6797675" cy="99822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de notas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&lt;cabeçalho&gt;</a:t>
            </a:r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&lt;data/hora&gt;</a:t>
            </a:r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&lt;rodapé&gt;</a:t>
            </a:r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033465F7-13D0-4EE3-A777-60560C02ACEE}" type="slidenum">
              <a:rPr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&lt;número&gt;</a:t>
            </a:fld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body"/>
          </p:nvPr>
        </p:nvSpPr>
        <p:spPr>
          <a:xfrm>
            <a:off x="679320" y="4741920"/>
            <a:ext cx="5438520" cy="4490640"/>
          </a:xfrm>
          <a:prstGeom prst="rect">
            <a:avLst/>
          </a:prstGeom>
        </p:spPr>
        <p:txBody>
          <a:bodyPr/>
          <a:p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7" name="TextShape 2"/>
          <p:cNvSpPr txBox="1"/>
          <p:nvPr/>
        </p:nvSpPr>
        <p:spPr>
          <a:xfrm>
            <a:off x="3849840" y="9482040"/>
            <a:ext cx="2945880" cy="4982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27AAA556-2172-45D8-8DC9-7C3C315C97EA}" type="slidenum">
              <a:rPr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&lt;número&gt;</a:t>
            </a:fld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body"/>
          </p:nvPr>
        </p:nvSpPr>
        <p:spPr>
          <a:xfrm>
            <a:off x="679320" y="4741920"/>
            <a:ext cx="5438520" cy="4490640"/>
          </a:xfrm>
          <a:prstGeom prst="rect">
            <a:avLst/>
          </a:prstGeom>
        </p:spPr>
        <p:txBody>
          <a:bodyPr/>
          <a:p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9" name="TextShape 2"/>
          <p:cNvSpPr txBox="1"/>
          <p:nvPr/>
        </p:nvSpPr>
        <p:spPr>
          <a:xfrm>
            <a:off x="3849840" y="9482040"/>
            <a:ext cx="2945880" cy="498240"/>
          </a:xfrm>
          <a:prstGeom prst="rect">
            <a:avLst/>
          </a:prstGeom>
          <a:noFill/>
          <a:ln>
            <a:noFill/>
          </a:ln>
        </p:spPr>
        <p:txBody>
          <a:bodyPr anchor="b"/>
          <a:p>
            <a:pPr algn="r">
              <a:lnSpc>
                <a:spcPct val="100000"/>
              </a:lnSpc>
            </a:pPr>
            <a:fld id="{0CA5BB93-37AA-4CA0-BCF3-631DC7E96434}" type="slidenum">
              <a:rPr lang="pt-BR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&lt;número&gt;</a:t>
            </a:fld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pic>
        <p:nvPicPr>
          <p:cNvPr id="73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74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14/03/18</a:t>
            </a:r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1CC19550-9A4B-4D6E-9DEB-9DF49F0B8331}" type="slidenum">
              <a:rPr lang="pt-BR" sz="1200" spc="-1" strike="noStrike">
                <a:solidFill>
                  <a:srgbClr val="8b8b8b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&lt;número&gt;</a:t>
            </a:fld>
            <a:endParaRPr lang="pt-BR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do título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  <a:endParaRPr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do título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Clique para editar o formato do texto da estrutura de tópicos</a:t>
            </a:r>
            <a:endParaRPr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2.º nível da estrutura de tópicos</a:t>
            </a:r>
            <a:endParaRPr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3.º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4.º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6.º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7.º nível da estrutura de tópicos</a:t>
            </a:r>
            <a:endParaRPr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image" Target="../media/image10.jpeg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wmf"/><Relationship Id="rId3" Type="http://schemas.openxmlformats.org/officeDocument/2006/relationships/image" Target="../media/image19.jpeg"/><Relationship Id="rId4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5" Type="http://schemas.openxmlformats.org/officeDocument/2006/relationships/image" Target="../media/image44.jpeg"/><Relationship Id="rId6" Type="http://schemas.openxmlformats.org/officeDocument/2006/relationships/image" Target="../media/image45.jpeg"/><Relationship Id="rId7" Type="http://schemas.openxmlformats.org/officeDocument/2006/relationships/image" Target="../media/image46.png"/><Relationship Id="rId8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0.jpeg"/><Relationship Id="rId2" Type="http://schemas.openxmlformats.org/officeDocument/2006/relationships/image" Target="../media/image5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52.jpeg"/><Relationship Id="rId2" Type="http://schemas.openxmlformats.org/officeDocument/2006/relationships/image" Target="../media/image5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png"/><Relationship Id="rId3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image" Target="../media/image59.png"/><Relationship Id="rId3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ustomShape 1"/>
          <p:cNvSpPr/>
          <p:nvPr/>
        </p:nvSpPr>
        <p:spPr>
          <a:xfrm>
            <a:off x="-36360" y="27360"/>
            <a:ext cx="9180000" cy="68302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1" name="Imagem 1" descr=""/>
          <p:cNvPicPr/>
          <p:nvPr/>
        </p:nvPicPr>
        <p:blipFill>
          <a:blip r:embed="rId1"/>
          <a:srcRect l="13060" t="20" r="12131" b="0"/>
          <a:stretch/>
        </p:blipFill>
        <p:spPr>
          <a:xfrm>
            <a:off x="1080" y="-27360"/>
            <a:ext cx="9107280" cy="682632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4" descr=""/>
          <p:cNvPicPr/>
          <p:nvPr/>
        </p:nvPicPr>
        <p:blipFill>
          <a:blip r:embed="rId1"/>
          <a:srcRect l="32140" t="0" r="0" b="0"/>
          <a:stretch/>
        </p:blipFill>
        <p:spPr>
          <a:xfrm>
            <a:off x="0" y="0"/>
            <a:ext cx="9181800" cy="691848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0" y="20160"/>
            <a:ext cx="5483160" cy="43459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2"/>
          <p:cNvSpPr/>
          <p:nvPr/>
        </p:nvSpPr>
        <p:spPr>
          <a:xfrm>
            <a:off x="3852000" y="8280"/>
            <a:ext cx="5291640" cy="4849560"/>
          </a:xfrm>
          <a:prstGeom prst="rect">
            <a:avLst/>
          </a:prstGeom>
          <a:blipFill>
            <a:blip r:embed="rId2"/>
            <a:stretch>
              <a:fillRect l="0" t="0" r="-14583" b="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/>
          <a:p>
            <a:pPr>
              <a:lnSpc>
                <a:spcPct val="100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5" name="Imagem 11" descr=""/>
          <p:cNvPicPr/>
          <p:nvPr/>
        </p:nvPicPr>
        <p:blipFill>
          <a:blip r:embed="rId3"/>
          <a:srcRect l="0" t="0" r="0" b="22379"/>
          <a:stretch/>
        </p:blipFill>
        <p:spPr>
          <a:xfrm>
            <a:off x="0" y="2432880"/>
            <a:ext cx="5384880" cy="4481640"/>
          </a:xfrm>
          <a:prstGeom prst="rect">
            <a:avLst/>
          </a:prstGeom>
          <a:ln>
            <a:noFill/>
          </a:ln>
        </p:spPr>
      </p:pic>
      <p:sp>
        <p:nvSpPr>
          <p:cNvPr id="86" name="CustomShape 3"/>
          <p:cNvSpPr/>
          <p:nvPr/>
        </p:nvSpPr>
        <p:spPr>
          <a:xfrm>
            <a:off x="4929840" y="2431080"/>
            <a:ext cx="4213800" cy="4418640"/>
          </a:xfrm>
          <a:prstGeom prst="rect">
            <a:avLst/>
          </a:prstGeom>
          <a:blipFill>
            <a:blip r:embed="rId4"/>
            <a:stretch>
              <a:fillRect l="-30754" t="0" r="0" b="0"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" name="CustomShape 4"/>
          <p:cNvSpPr/>
          <p:nvPr/>
        </p:nvSpPr>
        <p:spPr>
          <a:xfrm>
            <a:off x="0" y="0"/>
            <a:ext cx="9143640" cy="691488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CustomShape 5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6"/>
          <p:cNvSpPr/>
          <p:nvPr/>
        </p:nvSpPr>
        <p:spPr>
          <a:xfrm>
            <a:off x="576000" y="5373360"/>
            <a:ext cx="79560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Sozinho, o controle interno não basta!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agem 4" descr=""/>
          <p:cNvPicPr/>
          <p:nvPr/>
        </p:nvPicPr>
        <p:blipFill>
          <a:blip r:embed="rId1"/>
          <a:srcRect l="32163" t="0" r="0" b="0"/>
          <a:stretch/>
        </p:blipFill>
        <p:spPr>
          <a:xfrm>
            <a:off x="0" y="12960"/>
            <a:ext cx="9143640" cy="688752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m 1" descr=""/>
          <p:cNvPicPr/>
          <p:nvPr/>
        </p:nvPicPr>
        <p:blipFill>
          <a:blip r:embed="rId1"/>
          <a:stretch/>
        </p:blipFill>
        <p:spPr>
          <a:xfrm>
            <a:off x="4320" y="0"/>
            <a:ext cx="5090400" cy="5547600"/>
          </a:xfrm>
          <a:prstGeom prst="rect">
            <a:avLst/>
          </a:prstGeom>
          <a:ln>
            <a:noFill/>
          </a:ln>
        </p:spPr>
      </p:pic>
      <p:pic>
        <p:nvPicPr>
          <p:cNvPr id="92" name="Imagem 2" descr=""/>
          <p:cNvPicPr/>
          <p:nvPr/>
        </p:nvPicPr>
        <p:blipFill>
          <a:blip r:embed="rId2"/>
          <a:stretch/>
        </p:blipFill>
        <p:spPr>
          <a:xfrm>
            <a:off x="0" y="3213000"/>
            <a:ext cx="5288040" cy="3644640"/>
          </a:xfrm>
          <a:prstGeom prst="rect">
            <a:avLst/>
          </a:prstGeom>
          <a:ln>
            <a:noFill/>
          </a:ln>
        </p:spPr>
      </p:pic>
      <p:pic>
        <p:nvPicPr>
          <p:cNvPr id="93" name="Imagem 3" descr=""/>
          <p:cNvPicPr/>
          <p:nvPr/>
        </p:nvPicPr>
        <p:blipFill>
          <a:blip r:embed="rId3"/>
          <a:srcRect l="13774" t="0" r="12989" b="22083"/>
          <a:stretch/>
        </p:blipFill>
        <p:spPr>
          <a:xfrm>
            <a:off x="4016520" y="0"/>
            <a:ext cx="5122800" cy="2952000"/>
          </a:xfrm>
          <a:prstGeom prst="rect">
            <a:avLst/>
          </a:prstGeom>
          <a:ln>
            <a:noFill/>
          </a:ln>
        </p:spPr>
      </p:pic>
      <p:pic>
        <p:nvPicPr>
          <p:cNvPr id="94" name="Imagem 4" descr=""/>
          <p:cNvPicPr/>
          <p:nvPr/>
        </p:nvPicPr>
        <p:blipFill>
          <a:blip r:embed="rId4"/>
          <a:srcRect l="11412" t="0" r="35297" b="0"/>
          <a:stretch/>
        </p:blipFill>
        <p:spPr>
          <a:xfrm>
            <a:off x="5090040" y="3094200"/>
            <a:ext cx="4049280" cy="3763440"/>
          </a:xfrm>
          <a:prstGeom prst="rect">
            <a:avLst/>
          </a:prstGeom>
          <a:ln>
            <a:noFill/>
          </a:ln>
        </p:spPr>
      </p:pic>
      <p:sp>
        <p:nvSpPr>
          <p:cNvPr id="95" name="CustomShape 1"/>
          <p:cNvSpPr/>
          <p:nvPr/>
        </p:nvSpPr>
        <p:spPr>
          <a:xfrm>
            <a:off x="0" y="0"/>
            <a:ext cx="9143640" cy="691488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CustomShape 2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" name="CustomShape 3"/>
          <p:cNvSpPr/>
          <p:nvPr/>
        </p:nvSpPr>
        <p:spPr>
          <a:xfrm>
            <a:off x="96840" y="5085360"/>
            <a:ext cx="91436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6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O diálogo entre a sociedade e o Estado funciona!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179640" y="1009080"/>
            <a:ext cx="9174600" cy="1308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4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Fácil falar. Como fazer? Na capital do país?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9" name="Imagem 6" descr=""/>
          <p:cNvPicPr/>
          <p:nvPr/>
        </p:nvPicPr>
        <p:blipFill>
          <a:blip r:embed="rId1"/>
          <a:srcRect l="31430" t="0" r="0" b="0"/>
          <a:stretch/>
        </p:blipFill>
        <p:spPr>
          <a:xfrm>
            <a:off x="0" y="0"/>
            <a:ext cx="9174600" cy="688068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-39240" y="0"/>
            <a:ext cx="3071160" cy="6976080"/>
          </a:xfrm>
          <a:prstGeom prst="rect">
            <a:avLst/>
          </a:prstGeom>
          <a:solidFill>
            <a:srgbClr val="605c10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CustomShape 2"/>
          <p:cNvSpPr/>
          <p:nvPr/>
        </p:nvSpPr>
        <p:spPr>
          <a:xfrm>
            <a:off x="3031200" y="0"/>
            <a:ext cx="3071160" cy="6976080"/>
          </a:xfrm>
          <a:prstGeom prst="rect">
            <a:avLst/>
          </a:prstGeom>
          <a:solidFill>
            <a:srgbClr val="993a0b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CustomShape 3"/>
          <p:cNvSpPr/>
          <p:nvPr/>
        </p:nvSpPr>
        <p:spPr>
          <a:xfrm>
            <a:off x="6100200" y="0"/>
            <a:ext cx="3102840" cy="6976080"/>
          </a:xfrm>
          <a:prstGeom prst="rect">
            <a:avLst/>
          </a:prstGeom>
          <a:solidFill>
            <a:srgbClr val="1f535f">
              <a:alpha val="5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CustomShape 4"/>
          <p:cNvSpPr/>
          <p:nvPr/>
        </p:nvSpPr>
        <p:spPr>
          <a:xfrm>
            <a:off x="60120" y="356400"/>
            <a:ext cx="28641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Realizar uma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GINCANA</a:t>
            </a: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Entre as escolas do DF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4" name="Imagem 7" descr=""/>
          <p:cNvPicPr/>
          <p:nvPr/>
        </p:nvPicPr>
        <p:blipFill>
          <a:blip r:embed="rId1"/>
          <a:stretch/>
        </p:blipFill>
        <p:spPr>
          <a:xfrm>
            <a:off x="-35280" y="2186280"/>
            <a:ext cx="3066120" cy="1722600"/>
          </a:xfrm>
          <a:prstGeom prst="rect">
            <a:avLst/>
          </a:prstGeom>
          <a:ln>
            <a:noFill/>
          </a:ln>
        </p:spPr>
      </p:pic>
      <p:sp>
        <p:nvSpPr>
          <p:cNvPr id="105" name="CustomShape 5"/>
          <p:cNvSpPr/>
          <p:nvPr/>
        </p:nvSpPr>
        <p:spPr>
          <a:xfrm>
            <a:off x="181800" y="4553280"/>
            <a:ext cx="2602800" cy="191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1º lugar: 50 K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2º lugar: 30 K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3º lugar: 20 K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4º lugar: 10 K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5º ao 10º: 5 K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CustomShape 6"/>
          <p:cNvSpPr/>
          <p:nvPr/>
        </p:nvSpPr>
        <p:spPr>
          <a:xfrm>
            <a:off x="3090600" y="356400"/>
            <a:ext cx="28641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Uma experiência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CIDADÃ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Entre as escolas do DF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CustomShape 7"/>
          <p:cNvSpPr/>
          <p:nvPr/>
        </p:nvSpPr>
        <p:spPr>
          <a:xfrm>
            <a:off x="6234480" y="356400"/>
            <a:ext cx="28641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Uma experiência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CULTURAL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Entre as escolas do DF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Imagem 12" descr=""/>
          <p:cNvPicPr/>
          <p:nvPr/>
        </p:nvPicPr>
        <p:blipFill>
          <a:blip r:embed="rId2"/>
          <a:stretch/>
        </p:blipFill>
        <p:spPr>
          <a:xfrm>
            <a:off x="3816720" y="2186280"/>
            <a:ext cx="1383480" cy="2466360"/>
          </a:xfrm>
          <a:prstGeom prst="rect">
            <a:avLst/>
          </a:prstGeom>
          <a:ln>
            <a:noFill/>
          </a:ln>
        </p:spPr>
      </p:pic>
      <p:sp>
        <p:nvSpPr>
          <p:cNvPr id="109" name="CustomShape 8"/>
          <p:cNvSpPr/>
          <p:nvPr/>
        </p:nvSpPr>
        <p:spPr>
          <a:xfrm>
            <a:off x="3188880" y="5166360"/>
            <a:ext cx="26028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Auditoria Cívica, Tarefa especial e Desafio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0" name="Picture 2" descr=""/>
          <p:cNvPicPr/>
          <p:nvPr/>
        </p:nvPicPr>
        <p:blipFill>
          <a:blip r:embed="rId3"/>
          <a:stretch/>
        </p:blipFill>
        <p:spPr>
          <a:xfrm>
            <a:off x="6516360" y="2186280"/>
            <a:ext cx="2250360" cy="1500120"/>
          </a:xfrm>
          <a:prstGeom prst="rect">
            <a:avLst/>
          </a:prstGeom>
          <a:ln>
            <a:noFill/>
          </a:ln>
        </p:spPr>
      </p:pic>
      <p:sp>
        <p:nvSpPr>
          <p:cNvPr id="111" name="CustomShape 9"/>
          <p:cNvSpPr/>
          <p:nvPr/>
        </p:nvSpPr>
        <p:spPr>
          <a:xfrm>
            <a:off x="6291360" y="4653000"/>
            <a:ext cx="2602800" cy="155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Apresentação da peça “O auto da barca da cidadania”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m 2" descr=""/>
          <p:cNvPicPr/>
          <p:nvPr/>
        </p:nvPicPr>
        <p:blipFill>
          <a:blip r:embed="rId1"/>
          <a:srcRect l="31443" t="0" r="0" b="0"/>
          <a:stretch/>
        </p:blipFill>
        <p:spPr>
          <a:xfrm>
            <a:off x="0" y="-5760"/>
            <a:ext cx="9265320" cy="686916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4408920" y="3546720"/>
            <a:ext cx="459144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38160"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4" name="CustomShape 2"/>
          <p:cNvSpPr/>
          <p:nvPr/>
        </p:nvSpPr>
        <p:spPr>
          <a:xfrm>
            <a:off x="4656960" y="3461760"/>
            <a:ext cx="165240" cy="185040"/>
          </a:xfrm>
          <a:prstGeom prst="ellipse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5" name="CustomShape 3"/>
          <p:cNvSpPr/>
          <p:nvPr/>
        </p:nvSpPr>
        <p:spPr>
          <a:xfrm rot="5400000">
            <a:off x="4365360" y="3820320"/>
            <a:ext cx="463680" cy="2851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ustomShape 4"/>
          <p:cNvSpPr/>
          <p:nvPr/>
        </p:nvSpPr>
        <p:spPr>
          <a:xfrm>
            <a:off x="3749040" y="4200840"/>
            <a:ext cx="13287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15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Oficinas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5"/>
          <p:cNvSpPr/>
          <p:nvPr/>
        </p:nvSpPr>
        <p:spPr>
          <a:xfrm>
            <a:off x="5339520" y="3461760"/>
            <a:ext cx="165240" cy="185040"/>
          </a:xfrm>
          <a:prstGeom prst="ellipse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6"/>
          <p:cNvSpPr/>
          <p:nvPr/>
        </p:nvSpPr>
        <p:spPr>
          <a:xfrm flipH="1" flipV="1" rot="5400000">
            <a:off x="5275800" y="3084840"/>
            <a:ext cx="374400" cy="824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CustomShape 7"/>
          <p:cNvSpPr/>
          <p:nvPr/>
        </p:nvSpPr>
        <p:spPr>
          <a:xfrm>
            <a:off x="4610520" y="2277000"/>
            <a:ext cx="1740960" cy="68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15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Auditoria Cívica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CustomShape 8"/>
          <p:cNvSpPr/>
          <p:nvPr/>
        </p:nvSpPr>
        <p:spPr>
          <a:xfrm>
            <a:off x="6125040" y="3461760"/>
            <a:ext cx="165240" cy="185040"/>
          </a:xfrm>
          <a:prstGeom prst="ellipse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1" name="CustomShape 9"/>
          <p:cNvSpPr/>
          <p:nvPr/>
        </p:nvSpPr>
        <p:spPr>
          <a:xfrm rot="5400000">
            <a:off x="5808960" y="3820320"/>
            <a:ext cx="463680" cy="2851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10"/>
          <p:cNvSpPr/>
          <p:nvPr/>
        </p:nvSpPr>
        <p:spPr>
          <a:xfrm>
            <a:off x="5288760" y="4200840"/>
            <a:ext cx="1328760" cy="68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15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Relatório e Causas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CustomShape 11"/>
          <p:cNvSpPr/>
          <p:nvPr/>
        </p:nvSpPr>
        <p:spPr>
          <a:xfrm>
            <a:off x="6910560" y="3461760"/>
            <a:ext cx="165240" cy="185040"/>
          </a:xfrm>
          <a:prstGeom prst="ellipse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4" name="CustomShape 12"/>
          <p:cNvSpPr/>
          <p:nvPr/>
        </p:nvSpPr>
        <p:spPr>
          <a:xfrm flipH="1" flipV="1" rot="5400000">
            <a:off x="6846840" y="3084840"/>
            <a:ext cx="374400" cy="8244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5" name="CustomShape 13"/>
          <p:cNvSpPr/>
          <p:nvPr/>
        </p:nvSpPr>
        <p:spPr>
          <a:xfrm>
            <a:off x="6574320" y="2277000"/>
            <a:ext cx="983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15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Desafio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CustomShape 14"/>
          <p:cNvSpPr/>
          <p:nvPr/>
        </p:nvSpPr>
        <p:spPr>
          <a:xfrm>
            <a:off x="7941600" y="3461760"/>
            <a:ext cx="165240" cy="185040"/>
          </a:xfrm>
          <a:prstGeom prst="ellipse">
            <a:avLst/>
          </a:prstGeom>
          <a:solidFill>
            <a:schemeClr val="bg1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15"/>
          <p:cNvSpPr/>
          <p:nvPr/>
        </p:nvSpPr>
        <p:spPr>
          <a:xfrm rot="5400000">
            <a:off x="7625520" y="3820320"/>
            <a:ext cx="463680" cy="285120"/>
          </a:xfrm>
          <a:prstGeom prst="bentConnector3">
            <a:avLst>
              <a:gd name="adj1" fmla="val 50000"/>
            </a:avLst>
          </a:prstGeom>
          <a:noFill/>
          <a:ln>
            <a:solidFill>
              <a:srgbClr val="4a7ebb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ustomShape 16"/>
          <p:cNvSpPr/>
          <p:nvPr/>
        </p:nvSpPr>
        <p:spPr>
          <a:xfrm>
            <a:off x="7067520" y="4200840"/>
            <a:ext cx="132876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15000"/>
              </a:lnSpc>
            </a:pPr>
            <a:r>
              <a:rPr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Calibri"/>
              </a:rPr>
              <a:t>Premiação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9" name="Espaço Reservado para Conteúdo 4" descr=""/>
          <p:cNvPicPr/>
          <p:nvPr/>
        </p:nvPicPr>
        <p:blipFill>
          <a:blip r:embed="rId1"/>
          <a:srcRect l="14881" t="0" r="0" b="0"/>
          <a:stretch/>
        </p:blipFill>
        <p:spPr>
          <a:xfrm>
            <a:off x="-4320" y="0"/>
            <a:ext cx="3914280" cy="6857640"/>
          </a:xfrm>
          <a:prstGeom prst="rect">
            <a:avLst/>
          </a:prstGeom>
          <a:ln>
            <a:noFill/>
          </a:ln>
        </p:spPr>
      </p:pic>
      <p:sp>
        <p:nvSpPr>
          <p:cNvPr id="130" name="CustomShape 17"/>
          <p:cNvSpPr/>
          <p:nvPr/>
        </p:nvSpPr>
        <p:spPr>
          <a:xfrm>
            <a:off x="4408920" y="345960"/>
            <a:ext cx="40374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ATIVIDADES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Imagem 1" descr=""/>
          <p:cNvPicPr/>
          <p:nvPr/>
        </p:nvPicPr>
        <p:blipFill>
          <a:blip r:embed="rId1"/>
          <a:stretch/>
        </p:blipFill>
        <p:spPr>
          <a:xfrm>
            <a:off x="-11880" y="-1080"/>
            <a:ext cx="9155520" cy="5805000"/>
          </a:xfrm>
          <a:prstGeom prst="rect">
            <a:avLst/>
          </a:prstGeom>
          <a:ln>
            <a:noFill/>
          </a:ln>
        </p:spPr>
      </p:pic>
      <p:sp>
        <p:nvSpPr>
          <p:cNvPr id="132" name="CustomShape 1"/>
          <p:cNvSpPr/>
          <p:nvPr/>
        </p:nvSpPr>
        <p:spPr>
          <a:xfrm>
            <a:off x="-11880" y="5770080"/>
            <a:ext cx="9155520" cy="1087560"/>
          </a:xfrm>
          <a:prstGeom prst="rect">
            <a:avLst/>
          </a:prstGeom>
          <a:solidFill>
            <a:srgbClr val="5d5d5d"/>
          </a:solidFill>
          <a:ln>
            <a:solidFill>
              <a:srgbClr val="54545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m 1" descr=""/>
          <p:cNvPicPr/>
          <p:nvPr/>
        </p:nvPicPr>
        <p:blipFill>
          <a:blip r:embed="rId1"/>
          <a:srcRect l="7357" t="0" r="3707" b="0"/>
          <a:stretch/>
        </p:blipFill>
        <p:spPr>
          <a:xfrm>
            <a:off x="0" y="3240"/>
            <a:ext cx="9143640" cy="6854400"/>
          </a:xfrm>
          <a:prstGeom prst="rect">
            <a:avLst/>
          </a:prstGeom>
          <a:ln>
            <a:noFill/>
          </a:ln>
        </p:spPr>
      </p:pic>
      <p:sp>
        <p:nvSpPr>
          <p:cNvPr id="134" name="CustomShape 1"/>
          <p:cNvSpPr/>
          <p:nvPr/>
        </p:nvSpPr>
        <p:spPr>
          <a:xfrm>
            <a:off x="0" y="0"/>
            <a:ext cx="9143640" cy="691488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CustomShape 2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CustomShape 3"/>
          <p:cNvSpPr/>
          <p:nvPr/>
        </p:nvSpPr>
        <p:spPr>
          <a:xfrm>
            <a:off x="0" y="4920120"/>
            <a:ext cx="9143640" cy="131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Utilizando um aplicativo de celular desenvolvido pelo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os alunos auditam a própria escola identificando oportunidades de melhorar o ambiente escolar.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37" name="Imagem 5" descr=""/>
          <p:cNvPicPr/>
          <p:nvPr/>
        </p:nvPicPr>
        <p:blipFill>
          <a:blip r:embed="rId2"/>
          <a:stretch/>
        </p:blipFill>
        <p:spPr>
          <a:xfrm>
            <a:off x="6084000" y="4513680"/>
            <a:ext cx="3179880" cy="978120"/>
          </a:xfrm>
          <a:prstGeom prst="rect">
            <a:avLst/>
          </a:prstGeom>
          <a:ln>
            <a:noFill/>
          </a:ln>
        </p:spPr>
      </p:pic>
      <p:sp>
        <p:nvSpPr>
          <p:cNvPr id="138" name="CustomShape 4"/>
          <p:cNvSpPr/>
          <p:nvPr/>
        </p:nvSpPr>
        <p:spPr>
          <a:xfrm>
            <a:off x="-396720" y="152640"/>
            <a:ext cx="524232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AUDITORIA CÍVICA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m 1" descr=""/>
          <p:cNvPicPr/>
          <p:nvPr/>
        </p:nvPicPr>
        <p:blipFill>
          <a:blip r:embed="rId1"/>
          <a:srcRect l="0" t="0" r="40983" b="0"/>
          <a:stretch/>
        </p:blipFill>
        <p:spPr>
          <a:xfrm>
            <a:off x="0" y="-612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40" name="CustomShape 1"/>
          <p:cNvSpPr/>
          <p:nvPr/>
        </p:nvSpPr>
        <p:spPr>
          <a:xfrm>
            <a:off x="0" y="0"/>
            <a:ext cx="9143640" cy="691488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CustomShape 2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CustomShape 3"/>
          <p:cNvSpPr/>
          <p:nvPr/>
        </p:nvSpPr>
        <p:spPr>
          <a:xfrm>
            <a:off x="-60840" y="5060520"/>
            <a:ext cx="9143640" cy="131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7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7500 questionários enviados pelas escolas e recebidos pela CGDF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3400 entrevistas com alunos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891 entrevistas com professores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ffffff"/>
              </a:buClr>
              <a:buFont typeface="Arial"/>
              <a:buChar char="•"/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Mais de 15000 oportunidades de melhoria identificadas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m 2" descr=""/>
          <p:cNvPicPr/>
          <p:nvPr/>
        </p:nvPicPr>
        <p:blipFill>
          <a:blip r:embed="rId1"/>
          <a:srcRect l="6209" t="0" r="6209" b="0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m 1" descr=""/>
          <p:cNvPicPr/>
          <p:nvPr/>
        </p:nvPicPr>
        <p:blipFill>
          <a:blip r:embed="rId1"/>
          <a:stretch/>
        </p:blipFill>
        <p:spPr>
          <a:xfrm rot="575400">
            <a:off x="4485600" y="608760"/>
            <a:ext cx="3053880" cy="229032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5" name="Imagem 2" descr=""/>
          <p:cNvPicPr/>
          <p:nvPr/>
        </p:nvPicPr>
        <p:blipFill>
          <a:blip r:embed="rId2"/>
          <a:stretch/>
        </p:blipFill>
        <p:spPr>
          <a:xfrm rot="14998800">
            <a:off x="792360" y="2689560"/>
            <a:ext cx="2302560" cy="307080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6" name="Imagem 3" descr=""/>
          <p:cNvPicPr/>
          <p:nvPr/>
        </p:nvPicPr>
        <p:blipFill>
          <a:blip r:embed="rId3"/>
          <a:stretch/>
        </p:blipFill>
        <p:spPr>
          <a:xfrm rot="20253000">
            <a:off x="5003640" y="3119760"/>
            <a:ext cx="3652560" cy="273960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7" name="Imagem 4" descr=""/>
          <p:cNvPicPr/>
          <p:nvPr/>
        </p:nvPicPr>
        <p:blipFill>
          <a:blip r:embed="rId4"/>
          <a:stretch/>
        </p:blipFill>
        <p:spPr>
          <a:xfrm>
            <a:off x="788760" y="479160"/>
            <a:ext cx="3488760" cy="261648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8" name="Imagem 5" descr=""/>
          <p:cNvPicPr/>
          <p:nvPr/>
        </p:nvPicPr>
        <p:blipFill>
          <a:blip r:embed="rId5"/>
          <a:stretch/>
        </p:blipFill>
        <p:spPr>
          <a:xfrm>
            <a:off x="6059520" y="2124720"/>
            <a:ext cx="2426040" cy="136764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9" name="Imagem 6" descr=""/>
          <p:cNvPicPr/>
          <p:nvPr/>
        </p:nvPicPr>
        <p:blipFill>
          <a:blip r:embed="rId6"/>
          <a:stretch/>
        </p:blipFill>
        <p:spPr>
          <a:xfrm>
            <a:off x="3331080" y="2484720"/>
            <a:ext cx="2089800" cy="2786400"/>
          </a:xfrm>
          <a:prstGeom prst="rect">
            <a:avLst/>
          </a:prstGeom>
          <a:ln w="88920">
            <a:solidFill>
              <a:srgbClr val="ffffff"/>
            </a:solidFill>
            <a:miter/>
          </a:ln>
          <a:effectLst>
            <a:outerShdw algn="tl" blurRad="55000" dir="5400000" dist="180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woP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Espaço Reservado para Conteúdo 4" descr=""/>
          <p:cNvPicPr/>
          <p:nvPr/>
        </p:nvPicPr>
        <p:blipFill>
          <a:blip r:embed="rId1"/>
          <a:srcRect l="19786" t="0" r="5212" b="0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51" name="CustomShape 1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CustomShape 2"/>
          <p:cNvSpPr/>
          <p:nvPr/>
        </p:nvSpPr>
        <p:spPr>
          <a:xfrm>
            <a:off x="27720" y="5301360"/>
            <a:ext cx="9143640" cy="100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 apresentam à toda comunidade escolar, incluindo pais e mães dos estudantes. Diante dos problemas identificados os estudantes levantam quais as causas que dão origem aos mesmos.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Espaço Reservado para Conteúdo 5" descr=""/>
          <p:cNvPicPr/>
          <p:nvPr/>
        </p:nvPicPr>
        <p:blipFill>
          <a:blip r:embed="rId1"/>
          <a:srcRect l="980" t="0" r="16456" b="0"/>
          <a:stretch/>
        </p:blipFill>
        <p:spPr>
          <a:xfrm>
            <a:off x="0" y="15840"/>
            <a:ext cx="9143640" cy="6923160"/>
          </a:xfrm>
          <a:prstGeom prst="rect">
            <a:avLst/>
          </a:prstGeom>
          <a:ln>
            <a:noFill/>
          </a:ln>
        </p:spPr>
      </p:pic>
      <p:sp>
        <p:nvSpPr>
          <p:cNvPr id="154" name="CustomShape 1"/>
          <p:cNvSpPr/>
          <p:nvPr/>
        </p:nvSpPr>
        <p:spPr>
          <a:xfrm>
            <a:off x="0" y="0"/>
            <a:ext cx="9143640" cy="691488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5" name="CustomShape 2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6" name="CustomShape 3"/>
          <p:cNvSpPr/>
          <p:nvPr/>
        </p:nvSpPr>
        <p:spPr>
          <a:xfrm>
            <a:off x="27720" y="5601600"/>
            <a:ext cx="9143640" cy="70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Todas as escolas recebem os resultados de suas auditorias por meio de um relatório gerencial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CustomShape 4"/>
          <p:cNvSpPr/>
          <p:nvPr/>
        </p:nvSpPr>
        <p:spPr>
          <a:xfrm>
            <a:off x="0" y="4777920"/>
            <a:ext cx="5242320" cy="516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RELATÓRIO E CAUSAS -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Picture 1" descr=""/>
          <p:cNvPicPr/>
          <p:nvPr/>
        </p:nvPicPr>
        <p:blipFill>
          <a:blip r:embed="rId1"/>
          <a:stretch/>
        </p:blipFill>
        <p:spPr>
          <a:xfrm>
            <a:off x="7920" y="11160"/>
            <a:ext cx="9126000" cy="6840000"/>
          </a:xfrm>
          <a:prstGeom prst="rect">
            <a:avLst/>
          </a:prstGeom>
          <a:ln>
            <a:noFill/>
          </a:ln>
        </p:spPr>
      </p:pic>
      <p:graphicFrame>
        <p:nvGraphicFramePr>
          <p:cNvPr id="159" name="Table 1"/>
          <p:cNvGraphicFramePr/>
          <p:nvPr/>
        </p:nvGraphicFramePr>
        <p:xfrm>
          <a:off x="107640" y="1772640"/>
          <a:ext cx="8964000" cy="4968360"/>
        </p:xfrm>
        <a:graphic>
          <a:graphicData uri="http://schemas.openxmlformats.org/drawingml/2006/table">
            <a:tbl>
              <a:tblPr/>
              <a:tblGrid>
                <a:gridCol w="2160000"/>
                <a:gridCol w="1080000"/>
                <a:gridCol w="1080000"/>
                <a:gridCol w="1224000"/>
                <a:gridCol w="1152000"/>
                <a:gridCol w="1152000"/>
                <a:gridCol w="1116000"/>
              </a:tblGrid>
              <a:tr h="837000">
                <a:tc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Ótima 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Boa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Regular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Ruim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Péssima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Não possui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</a:tr>
              <a:tr h="7819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Biblioteca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13,78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45,67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22,92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5,77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3,40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8,45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8370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Merenda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8,54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31,37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35,32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13,96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10,70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8370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Laboratórios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1,64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9,20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13,18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7,96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10,29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57,73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8370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Banheiros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3,92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16,64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25,55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24,45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29,44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83844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Sala Informática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4,41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19,29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19,90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13,58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18,28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24,54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60" name="CustomShape 2"/>
          <p:cNvSpPr/>
          <p:nvPr/>
        </p:nvSpPr>
        <p:spPr>
          <a:xfrm>
            <a:off x="251640" y="972000"/>
            <a:ext cx="8424720" cy="106452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c0504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Avaliação dos Alunos – 3.468 entrevistas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862920" y="277920"/>
            <a:ext cx="74163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Auditoria Cívica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1" descr=""/>
          <p:cNvPicPr/>
          <p:nvPr/>
        </p:nvPicPr>
        <p:blipFill>
          <a:blip r:embed="rId1"/>
          <a:stretch/>
        </p:blipFill>
        <p:spPr>
          <a:xfrm>
            <a:off x="7920" y="11160"/>
            <a:ext cx="9126000" cy="6840000"/>
          </a:xfrm>
          <a:prstGeom prst="rect">
            <a:avLst/>
          </a:prstGeom>
          <a:ln>
            <a:noFill/>
          </a:ln>
        </p:spPr>
      </p:pic>
      <p:graphicFrame>
        <p:nvGraphicFramePr>
          <p:cNvPr id="163" name="Table 1"/>
          <p:cNvGraphicFramePr/>
          <p:nvPr/>
        </p:nvGraphicFramePr>
        <p:xfrm>
          <a:off x="107640" y="1556640"/>
          <a:ext cx="8964000" cy="4968360"/>
        </p:xfrm>
        <a:graphic>
          <a:graphicData uri="http://schemas.openxmlformats.org/drawingml/2006/table">
            <a:tbl>
              <a:tblPr/>
              <a:tblGrid>
                <a:gridCol w="729360"/>
                <a:gridCol w="1372320"/>
                <a:gridCol w="1372320"/>
                <a:gridCol w="1372320"/>
                <a:gridCol w="1372320"/>
                <a:gridCol w="1372320"/>
                <a:gridCol w="1373040"/>
              </a:tblGrid>
              <a:tr h="960120">
                <a:tc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Convívio em sociedade com os alunos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Direção da escola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Coordenação da escola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Material didático recebido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Segurança da escola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 </a:t>
                      </a:r>
                      <a:r>
                        <a:rPr lang="pt-BR" sz="16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Condições oferecidas para o trabalho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</a:tr>
              <a:tr h="75924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t-BR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Ótimo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30%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29%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16%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8%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8125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t-BR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Bom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55%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53%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52%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47%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31%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44%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8125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t-BR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Regular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22%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14%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32%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37%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8125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t-BR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Ruim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18%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9%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81144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pt-BR" sz="16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Péssimo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0%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13%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2%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64" name="CustomShape 2"/>
          <p:cNvSpPr/>
          <p:nvPr/>
        </p:nvSpPr>
        <p:spPr>
          <a:xfrm>
            <a:off x="358560" y="900000"/>
            <a:ext cx="8424720" cy="106452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c0504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Avaliação dos Professores – 889 entrevistas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5" name="CustomShape 3"/>
          <p:cNvSpPr/>
          <p:nvPr/>
        </p:nvSpPr>
        <p:spPr>
          <a:xfrm>
            <a:off x="862920" y="52920"/>
            <a:ext cx="74163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Auditoria Cívica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19.xml><?xml version="1.0" encoding="UTF-8" standalone="yes"?>
<p:sld xmlns:a="http://schemas.openxmlformats.org/drawingml/2006/main" xmlns:p="http://schemas.openxmlformats.org/presentationml/2006/main" xmlns:r="http://schemas.openxmlformats.org/officeDocument/2006/relationships"><p:cSld><p:spTree><p:nvGrpSpPr>        <p:cNvPr id="1" name=""/>        <p:cNvGrpSpPr/>        <p:nvPr/>      </p:nvGrpSpPr>      <p:grpSpPr>        <a:xfrm>          <a:off x="0" y="0"/>          <a:ext cx="0" cy="0"/>          <a:chOff x="0" y="0"/>          <a:chExt cx="0" cy="0"/>        </a:xfrm>      </p:grpSpPr><p:pic><p:nvPicPr><p:cNvPr id="166" name="Picture 1" descr=""/><p:cNvPicPr/><p:nvPr/></p:nvPicPr><p:blipFill><a:blip r:embed="rId1"></a:blip><a:stretch/></p:blipFill><p:spPr><a:xfrm><a:off x="7920" y="11160"/><a:ext cx="9126000" cy="6840000"/></a:xfrm><a:prstGeom prst="rect"><a:avLst/></a:prstGeom><a:ln><a:noFill/></a:ln></p:spPr></p:pic><p:graphicFrame><p:nvGraphicFramePr><p:cNvPr id="167" name="Table 1"/><p:cNvGraphicFramePr/><p:nvPr/></p:nvGraphicFramePr><p:xfrm><a:off x="0" y="2133000"/><a:ext cx="9143640" cy="3384000"/></p:xfrm><a:graphic><a:graphicData uri="http://schemas.openxmlformats.org/drawingml/2006/table"><a:tbl><a:tblPr/><a:tblGrid><a:gridCol w="697680"/><a:gridCol w="1206360"/><a:gridCol w="1206360"/><a:gridCol w="1028880"/><a:gridCol w="1384200"/><a:gridCol w="1206360"/><a:gridCol w="1206360"/><a:gridCol w="1207440"/></a:tblGrid><a:tr h="1910520"><a:tc><a:txBody><a:bodyPr lIns="9360" rIns="9360" tIns="9360" bIns="0" anchor="b"></a:bodyPr><a:p><a:pPr><a:lnSpc><a:spcPct val="100000"/></a:lnSpc></a:pPr><a:r><a:rPr lang="pt-BR" sz="1600" spc="-1" strike="noStrike"><a:solidFill><a:srgbClr val="000000"/></a:solidFill><a:uFill><a:solidFill><a:srgbClr val="ffffff"/></a:solidFill></a:uFill><a:latin typeface="Calibri"/></a:rPr><a:t> 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e9ecf3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Quantidade de alunos nas salas de aula é adequada?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Estrutura física é adequada?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Material de apoio é suficiente?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Escola oferece estrutura física e profissional para a educação especial?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Relação entre alunos é professores é codial?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Relação entre alunos e direção é cordial?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a:tc><a:txBody><a:bodyPr lIns="9360" rIns="9360" tIns="9360" bIns="0" anchor="ctr"></a:bodyPr><a:p><a:pPr algn="ctr"><a:lnSpc><a:spcPct val="100000"/></a:lnSpc></a:pPr><a:r><a:rPr lang="pt-BR" sz="1600" spc="-1" strike="noStrike"><a:solidFill><a:srgbClr val="ffffff"/></a:solidFill><a:uFill><a:solidFill><a:srgbClr val="ffffff"/></a:solidFill></a:uFill><a:latin typeface="Calibri"/></a:rPr><a:t>Nota para a escola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538dd5"/></a:solidFill></a:tcPr></a:tc></a:tr><a:tr h="736920"><a:tc><a:txBody><a:bodyPr lIns="9360" rIns="9360" tIns="9360" bIns="0" anchor="ctr"></a:bodyPr><a:p><a:pPr algn="ctr"><a:lnSpc><a:spcPct val="100000"/></a:lnSpc></a:pPr><a:r><a:rPr b="1" lang="pt-BR" sz="1800" spc="-1" strike="noStrike"><a:solidFill><a:srgbClr val="000000"/></a:solidFill><a:uFill><a:solidFill><a:srgbClr val="ffffff"/></a:solidFill></a:uFill><a:latin typeface="Calibri"/></a:rPr><a:t>Sim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40%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37%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31%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42%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88%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86%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b8cce4"/></a:solidFill></a:tcPr></a:tc><a:tc rowSpan="2"><a:txBody><a:bodyPr lIns="9360" rIns="9360" tIns="9360" bIns="0" anchor="ctr"></a:bodyPr><a:p><a:pPr algn="ctr"><a:lnSpc><a:spcPct val="100000"/></a:lnSpc></a:pPr><a:r><a:rPr b="1" lang="pt-BR" sz="1800" spc="-1" strike="noStrike"><a:solidFill><a:srgbClr val="000000"/></a:solidFill><a:uFill><a:solidFill><a:srgbClr val="ffffff"/></a:solidFill></a:uFill><a:latin typeface="Calibri"/></a:rPr><a:t>6.9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dd9c4"/></a:solidFill></a:tcPr></a:tc></a:tr><a:tr h="736560"><a:tc><a:txBody><a:bodyPr lIns="9360" rIns="9360" tIns="9360" bIns="0" anchor="ctr"></a:bodyPr><a:p><a:pPr algn="ctr"><a:lnSpc><a:spcPct val="100000"/></a:lnSpc></a:pPr><a:r><a:rPr b="1" lang="pt-BR" sz="1800" spc="-1" strike="noStrike"><a:solidFill><a:srgbClr val="000000"/></a:solidFill><a:uFill><a:solidFill><a:srgbClr val="ffffff"/></a:solidFill></a:uFill><a:latin typeface="Calibri"/></a:rPr><a:t>Não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60%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63%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69%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58%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12%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><a:txBody><a:bodyPr lIns="9360" rIns="9360" tIns="9360" bIns="0" anchor="ctr"></a:bodyPr><a:p><a:pPr algn="ctr"><a:lnSpc><a:spcPct val="100000"/></a:lnSpc></a:pPr><a:r><a:rPr lang="pt-BR" sz="1800" spc="-1" strike="noStrike"><a:solidFill><a:srgbClr val="000000"/></a:solidFill><a:uFill><a:solidFill><a:srgbClr val="ffffff"/></a:solidFill></a:uFill><a:latin typeface="Calibri"/></a:rPr><a:t>14%</a:t></a:r><a:endParaRPr lang="pt-BR" sz="1800" spc="-1" strike="noStrike"><a:solidFill><a:srgbClr val="000000"/></a:solidFill><a:uFill><a:solidFill><a:srgbClr val="ffffff"/></a:solidFill></a:uFill><a:latin typeface="Arial"/></a:endParaRPr></a:p></a:txBody><a:tcPr marL="9360" marR="9360"><a:lnL w="6480"><a:solidFill><a:srgbClr val="ffffff"/></a:solidFill></a:lnL><a:lnR w="6480"><a:solidFill><a:srgbClr val="ffffff"/></a:solidFill></a:lnR><a:lnT w="6480"><a:solidFill><a:srgbClr val="ffffff"/></a:solidFill></a:lnT><a:lnB w="6480"><a:solidFill><a:srgbClr val="ffffff"/></a:solidFill></a:lnB><a:solidFill><a:srgbClr val="dce6f1"/></a:solidFill></a:tcPr></a:tc><a:tcPr><a:solidFill><a:srgbClr val="729fcf"/></a:solidFill></a:tcPr></a:tc></a:tr></a:tbl></a:graphicData></a:graphic></p:graphicFrame><p:sp><p:nvSpPr><p:cNvPr id="168" name="CustomShape 2"></p:cNvPr><p:cNvSpPr/><p:nvPr/></p:nvSpPr><p:spPr><a:xfrm><a:off x="358560" y="900000"/><a:ext cx="8424720" cy="1064520"/></a:xfrm><a:prstGeom prst="rect"><a:avLst></a:avLst></a:prstGeom><a:ln><a:round/></a:ln></p:spPr><p:style><a:lnRef idx="2"><a:schemeClr val="dk1"/></a:lnRef><a:fillRef idx="1"><a:schemeClr val="lt1"/></a:fillRef><a:effectRef idx="0"><a:schemeClr val="dk1"/></a:effectRef><a:fontRef idx="minor"/></p:style><p:txBody><a:bodyPr lIns="90000" rIns="90000" tIns="45000" bIns="45000"></a:bodyPr><a:p><a:pPr algn="ctr"><a:lnSpc><a:spcPct val="100000"/></a:lnSpc></a:pPr><a:r><a:rPr lang="pt-BR" sz="3200" spc="-1" strike="noStrike"><a:solidFill><a:srgbClr val="c0504d"/></a:solidFill><a:uFill><a:solidFill><a:srgbClr val="ffffff"/></a:solidFill></a:uFill><a:latin typeface="Calibri"/></a:rPr><a:t>Avaliação dos Professores – 889 entrevistas</a:t></a:r><a:endParaRPr lang="pt-BR" sz="1800" spc="-1" strike="noStrike"><a:solidFill><a:srgbClr val="000000"/></a:solidFill><a:uFill><a:solidFill><a:srgbClr val="ffffff"/></a:solidFill></a:uFill><a:latin typeface="Arial"/></a:endParaRPr></a:p></p:txBody></p:sp><p:sp><p:nvSpPr><p:cNvPr id="169" name="CustomShape 3"></p:cNvPr><p:cNvSpPr/><p:nvPr/></p:nvSpPr><p:spPr><a:xfrm><a:off x="862920" y="52920"/><a:ext cx="7416360" cy="699840"/></a:xfrm><a:prstGeom prst="rect"><a:avLst></a:avLst></a:prstGeom><a:noFill/><a:ln><a:noFill/></a:ln></p:spPr><p:style><a:lnRef idx="0"/><a:fillRef idx="0"/><a:effectRef idx="0"/><a:fontRef idx="minor"/></p:style><p:txBody><a:bodyPr lIns="90000" rIns="90000" tIns="45000" bIns="45000"></a:bodyPr><a:p><a:pPr algn="ctr"><a:lnSpc><a:spcPct val="100000"/></a:lnSpc></a:pPr><a:r><a:rPr lang="pt-BR" sz="4000" spc="-1" strike="noStrike"><a:solidFill><a:srgbClr val="000000"/></a:solidFill><a:uFill><a:solidFill><a:srgbClr val="ffffff"/></a:solidFill></a:uFill><a:latin typeface="Calibri"/></a:rPr><a:t>Auditoria Cívica</a:t></a:r><a:endParaRPr lang="pt-BR" sz="1800" spc="-1" strike="noStrike"><a:solidFill><a:srgbClr val="000000"/></a:solidFill><a:uFill><a:solidFill><a:srgbClr val="ffffff"/></a:solidFill></a:uFill><a:latin typeface="Arial"/></a:endParaRPr></a:p></p:txBody></p:sp></p:spTree></p:cSld>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" descr=""/>
          <p:cNvPicPr/>
          <p:nvPr/>
        </p:nvPicPr>
        <p:blipFill>
          <a:blip r:embed="rId1"/>
          <a:stretch/>
        </p:blipFill>
        <p:spPr>
          <a:xfrm>
            <a:off x="7920" y="45000"/>
            <a:ext cx="9126000" cy="6840000"/>
          </a:xfrm>
          <a:prstGeom prst="rect">
            <a:avLst/>
          </a:prstGeom>
          <a:ln>
            <a:noFill/>
          </a:ln>
        </p:spPr>
      </p:pic>
      <p:sp>
        <p:nvSpPr>
          <p:cNvPr id="171" name="CustomShape 1"/>
          <p:cNvSpPr/>
          <p:nvPr/>
        </p:nvSpPr>
        <p:spPr>
          <a:xfrm>
            <a:off x="358560" y="1124640"/>
            <a:ext cx="8424720" cy="5778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c0504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Merenda – 94 escolas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72" name="Table 2"/>
          <p:cNvGraphicFramePr/>
          <p:nvPr/>
        </p:nvGraphicFramePr>
        <p:xfrm>
          <a:off x="560880" y="2133000"/>
          <a:ext cx="8043480" cy="3293640"/>
        </p:xfrm>
        <a:graphic>
          <a:graphicData uri="http://schemas.openxmlformats.org/drawingml/2006/table">
            <a:tbl>
              <a:tblPr/>
              <a:tblGrid>
                <a:gridCol w="3723120"/>
                <a:gridCol w="2304000"/>
                <a:gridCol w="2016360"/>
              </a:tblGrid>
              <a:tr h="83700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Sim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Não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</a:tr>
              <a:tr h="7819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O cardápio semanal fica disposto regularmente?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46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48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8370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 merenda corresponde ao cardápio?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59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35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83772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O local para armazenamento dos alimentos é adequado?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79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15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73" name="CustomShape 3"/>
          <p:cNvSpPr/>
          <p:nvPr/>
        </p:nvSpPr>
        <p:spPr>
          <a:xfrm>
            <a:off x="862920" y="277920"/>
            <a:ext cx="74163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Auditoria Cívica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" descr=""/>
          <p:cNvPicPr/>
          <p:nvPr/>
        </p:nvPicPr>
        <p:blipFill>
          <a:blip r:embed="rId1"/>
          <a:stretch/>
        </p:blipFill>
        <p:spPr>
          <a:xfrm>
            <a:off x="7920" y="45000"/>
            <a:ext cx="9126000" cy="6840000"/>
          </a:xfrm>
          <a:prstGeom prst="rect">
            <a:avLst/>
          </a:prstGeom>
          <a:ln>
            <a:noFill/>
          </a:ln>
        </p:spPr>
      </p:pic>
      <p:sp>
        <p:nvSpPr>
          <p:cNvPr id="175" name="CustomShape 1"/>
          <p:cNvSpPr/>
          <p:nvPr/>
        </p:nvSpPr>
        <p:spPr>
          <a:xfrm>
            <a:off x="358560" y="1124640"/>
            <a:ext cx="8424720" cy="577800"/>
          </a:xfrm>
          <a:prstGeom prst="rect">
            <a:avLst/>
          </a:prstGeom>
          <a:ln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c0504d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Parte externa – 103 escolas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176" name="Table 2"/>
          <p:cNvGraphicFramePr/>
          <p:nvPr/>
        </p:nvGraphicFramePr>
        <p:xfrm>
          <a:off x="560880" y="2133000"/>
          <a:ext cx="8043480" cy="3293640"/>
        </p:xfrm>
        <a:graphic>
          <a:graphicData uri="http://schemas.openxmlformats.org/drawingml/2006/table">
            <a:tbl>
              <a:tblPr/>
              <a:tblGrid>
                <a:gridCol w="2976840"/>
                <a:gridCol w="1842120"/>
                <a:gridCol w="1612080"/>
                <a:gridCol w="1612440"/>
              </a:tblGrid>
              <a:tr h="314640"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 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Sim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Não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Não há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538dd5"/>
                    </a:solidFill>
                  </a:tcPr>
                </a:tc>
              </a:tr>
              <a:tr h="12294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A faixa de pedestre perto da escola se encontra em bom estado de conservação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42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40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  <a:tr h="61956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Há ponto de ônibus próximo à escola?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79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24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  <a:tc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1"/>
                    </a:solidFill>
                  </a:tcPr>
                </a:tc>
              </a:tr>
              <a:tr h="1229400">
                <a:tc>
                  <a:txBody>
                    <a:bodyPr lIns="9360" rIns="9360" tIns="9360" bIns="0" anchor="ctr"/>
                    <a:p>
                      <a:pPr>
                        <a:lnSpc>
                          <a:spcPct val="100000"/>
                        </a:lnSpc>
                      </a:pPr>
                      <a:r>
                        <a:rPr lang="pt-BR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Ocorre inundação na escola ou vias adjacentes quando chove?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41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 lIns="9360" rIns="9360" tIns="9360" bIns="0" anchor="ctr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18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</a:rPr>
                        <a:t>62</a:t>
                      </a:r>
                      <a:endParaRPr lang="pt-BR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  <a:tc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77" name="CustomShape 3"/>
          <p:cNvSpPr/>
          <p:nvPr/>
        </p:nvSpPr>
        <p:spPr>
          <a:xfrm>
            <a:off x="862920" y="277920"/>
            <a:ext cx="741636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Auditoria Cívica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Imagem 8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pic>
        <p:nvPicPr>
          <p:cNvPr id="179" name="Imagem 4" descr=""/>
          <p:cNvPicPr/>
          <p:nvPr/>
        </p:nvPicPr>
        <p:blipFill>
          <a:blip r:embed="rId2"/>
          <a:stretch/>
        </p:blipFill>
        <p:spPr>
          <a:xfrm rot="16200000">
            <a:off x="6498360" y="122400"/>
            <a:ext cx="2788560" cy="2528280"/>
          </a:xfrm>
          <a:prstGeom prst="rect">
            <a:avLst/>
          </a:prstGeom>
          <a:ln>
            <a:noFill/>
          </a:ln>
          <a:effectLst>
            <a:outerShdw algn="tl" blurRad="292100" dir="2700000" dist="139700" rotWithShape="0">
              <a:srgbClr val="333333">
                <a:alpha val="65000"/>
              </a:srgbClr>
            </a:outerShdw>
          </a:effectLst>
        </p:spPr>
      </p:pic>
      <p:pic>
        <p:nvPicPr>
          <p:cNvPr id="180" name="Espaço Reservado para Conteúdo 4" descr=""/>
          <p:cNvPicPr/>
          <p:nvPr/>
        </p:nvPicPr>
        <p:blipFill>
          <a:blip r:embed="rId3"/>
          <a:srcRect l="19786" t="0" r="5212" b="0"/>
          <a:stretch/>
        </p:blipFill>
        <p:spPr>
          <a:xfrm>
            <a:off x="-19080" y="4209840"/>
            <a:ext cx="3552120" cy="2664000"/>
          </a:xfrm>
          <a:prstGeom prst="rect">
            <a:avLst/>
          </a:prstGeom>
          <a:ln>
            <a:noFill/>
          </a:ln>
        </p:spPr>
      </p:pic>
      <p:pic>
        <p:nvPicPr>
          <p:cNvPr id="181" name="Espaço Reservado para Conteúdo 4" descr=""/>
          <p:cNvPicPr/>
          <p:nvPr/>
        </p:nvPicPr>
        <p:blipFill>
          <a:blip r:embed="rId4"/>
          <a:srcRect l="9747" t="0" r="15251" b="0"/>
          <a:stretch/>
        </p:blipFill>
        <p:spPr>
          <a:xfrm>
            <a:off x="-22320" y="1845000"/>
            <a:ext cx="3528000" cy="2646000"/>
          </a:xfrm>
          <a:prstGeom prst="rect">
            <a:avLst/>
          </a:prstGeom>
          <a:ln>
            <a:noFill/>
          </a:ln>
        </p:spPr>
      </p:pic>
      <p:pic>
        <p:nvPicPr>
          <p:cNvPr id="182" name="Imagem 11" descr=""/>
          <p:cNvPicPr/>
          <p:nvPr/>
        </p:nvPicPr>
        <p:blipFill>
          <a:blip r:embed="rId5"/>
          <a:srcRect l="9927" t="0" r="10798" b="0"/>
          <a:stretch/>
        </p:blipFill>
        <p:spPr>
          <a:xfrm>
            <a:off x="3533040" y="2687400"/>
            <a:ext cx="5616720" cy="4195800"/>
          </a:xfrm>
          <a:prstGeom prst="rect">
            <a:avLst/>
          </a:prstGeom>
          <a:ln>
            <a:noFill/>
          </a:ln>
        </p:spPr>
      </p:pic>
      <p:pic>
        <p:nvPicPr>
          <p:cNvPr id="183" name="Imagem 6" descr=""/>
          <p:cNvPicPr/>
          <p:nvPr/>
        </p:nvPicPr>
        <p:blipFill>
          <a:blip r:embed="rId6"/>
          <a:stretch/>
        </p:blipFill>
        <p:spPr>
          <a:xfrm>
            <a:off x="-22320" y="-28080"/>
            <a:ext cx="3402360" cy="2519280"/>
          </a:xfrm>
          <a:prstGeom prst="rect">
            <a:avLst/>
          </a:prstGeom>
          <a:ln>
            <a:noFill/>
          </a:ln>
          <a:effectLst>
            <a:reflection algn="bl" blurRad="12700" dir="5400000" dist="5000" endPos="28000" rotWithShape="0" stA="38000" sy="-100000"/>
          </a:effectLst>
        </p:spPr>
      </p:pic>
      <p:pic>
        <p:nvPicPr>
          <p:cNvPr id="184" name="Imagem 3" descr=""/>
          <p:cNvPicPr/>
          <p:nvPr/>
        </p:nvPicPr>
        <p:blipFill>
          <a:blip r:embed="rId7"/>
          <a:srcRect l="11325" t="0" r="9831" b="0"/>
          <a:stretch/>
        </p:blipFill>
        <p:spPr>
          <a:xfrm>
            <a:off x="3244320" y="0"/>
            <a:ext cx="3707640" cy="2780640"/>
          </a:xfrm>
          <a:prstGeom prst="rect">
            <a:avLst/>
          </a:prstGeom>
          <a:ln>
            <a:noFill/>
          </a:ln>
        </p:spPr>
      </p:pic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m 2" descr=""/>
          <p:cNvPicPr/>
          <p:nvPr/>
        </p:nvPicPr>
        <p:blipFill>
          <a:blip r:embed="rId1"/>
          <a:srcRect l="32492" t="0" r="0" b="0"/>
          <a:stretch/>
        </p:blipFill>
        <p:spPr>
          <a:xfrm>
            <a:off x="0" y="0"/>
            <a:ext cx="9201960" cy="6883200"/>
          </a:xfrm>
          <a:prstGeom prst="rect">
            <a:avLst/>
          </a:prstGeom>
          <a:ln>
            <a:noFill/>
          </a:ln>
        </p:spPr>
      </p:pic>
    </p:spTree>
  </p:cSld>
  <p:transition spd="med">
    <p:fad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Picture 2" descr=""/>
          <p:cNvPicPr/>
          <p:nvPr/>
        </p:nvPicPr>
        <p:blipFill>
          <a:blip r:embed="rId1"/>
          <a:srcRect l="0" t="0" r="11385" b="0"/>
          <a:stretch/>
        </p:blipFill>
        <p:spPr>
          <a:xfrm>
            <a:off x="-7200" y="0"/>
            <a:ext cx="9150840" cy="6857640"/>
          </a:xfrm>
          <a:prstGeom prst="rect">
            <a:avLst/>
          </a:prstGeom>
          <a:ln>
            <a:noFill/>
          </a:ln>
        </p:spPr>
      </p:pic>
      <p:sp>
        <p:nvSpPr>
          <p:cNvPr id="187" name="CustomShape 1"/>
          <p:cNvSpPr/>
          <p:nvPr/>
        </p:nvSpPr>
        <p:spPr>
          <a:xfrm>
            <a:off x="17280" y="66960"/>
            <a:ext cx="8658720" cy="5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3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 Peça teatral “O auto da barca da cidadania” -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8" name="CustomShape 2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CustomShape 3"/>
          <p:cNvSpPr/>
          <p:nvPr/>
        </p:nvSpPr>
        <p:spPr>
          <a:xfrm>
            <a:off x="27720" y="5149800"/>
            <a:ext cx="9143640" cy="100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De maneira lúdica e caricata a peça teatral leva os estudantes a refletirem acerca dos conceitos de cidadania, ética e sobre as consequências que seus atos têm sobre a sociedade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m 1" descr=""/>
          <p:cNvPicPr/>
          <p:nvPr/>
        </p:nvPicPr>
        <p:blipFill>
          <a:blip r:embed="rId1"/>
          <a:srcRect l="7999" t="0" r="3145" b="0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>
            <a:noFill/>
          </a:ln>
        </p:spPr>
      </p:pic>
      <p:sp>
        <p:nvSpPr>
          <p:cNvPr id="191" name="CustomShape 1"/>
          <p:cNvSpPr/>
          <p:nvPr/>
        </p:nvSpPr>
        <p:spPr>
          <a:xfrm>
            <a:off x="0" y="4509000"/>
            <a:ext cx="9143640" cy="242604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2" name="CustomShape 2"/>
          <p:cNvSpPr/>
          <p:nvPr/>
        </p:nvSpPr>
        <p:spPr>
          <a:xfrm>
            <a:off x="27720" y="4797000"/>
            <a:ext cx="9143640" cy="1919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Realizada 31/10 no Centro de Convenções Ulysses Guimarães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Reunião de cerca de 4.000 pessoas em duas apresentações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Além do evento a peça foi apresentada em instituições socioeducativas de internação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m 1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sp>
        <p:nvSpPr>
          <p:cNvPr id="194" name="CustomShape 1"/>
          <p:cNvSpPr/>
          <p:nvPr/>
        </p:nvSpPr>
        <p:spPr>
          <a:xfrm>
            <a:off x="107640" y="2220840"/>
            <a:ext cx="87847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7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ernard MT Condensed"/>
              </a:rPr>
              <a:t>DEPOIMENTOS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95" name="Imagem 8" descr=""/>
          <p:cNvPicPr/>
          <p:nvPr/>
        </p:nvPicPr>
        <p:blipFill>
          <a:blip r:embed="rId2"/>
          <a:srcRect l="0" t="0" r="0" b="10960"/>
          <a:stretch/>
        </p:blipFill>
        <p:spPr>
          <a:xfrm>
            <a:off x="3636000" y="3316680"/>
            <a:ext cx="1610280" cy="1814400"/>
          </a:xfrm>
          <a:prstGeom prst="rect">
            <a:avLst/>
          </a:prstGeom>
          <a:ln>
            <a:noFill/>
          </a:ln>
        </p:spPr>
      </p:pic>
      <p:sp>
        <p:nvSpPr>
          <p:cNvPr id="196" name="CustomShape 2"/>
          <p:cNvSpPr/>
          <p:nvPr/>
        </p:nvSpPr>
        <p:spPr>
          <a:xfrm>
            <a:off x="3690360" y="4788000"/>
            <a:ext cx="14472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m 15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sp>
        <p:nvSpPr>
          <p:cNvPr id="198" name="CustomShape 1"/>
          <p:cNvSpPr/>
          <p:nvPr/>
        </p:nvSpPr>
        <p:spPr>
          <a:xfrm>
            <a:off x="2746080" y="1412640"/>
            <a:ext cx="5760360" cy="1660320"/>
          </a:xfrm>
          <a:prstGeom prst="actionButtonBlank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9" name="CustomShape 2"/>
          <p:cNvSpPr/>
          <p:nvPr/>
        </p:nvSpPr>
        <p:spPr>
          <a:xfrm>
            <a:off x="215640" y="89640"/>
            <a:ext cx="3240000" cy="1199880"/>
          </a:xfrm>
          <a:prstGeom prst="actionButtonBlank">
            <a:avLst/>
          </a:prstGeom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0" name="CustomShape 3"/>
          <p:cNvSpPr/>
          <p:nvPr/>
        </p:nvSpPr>
        <p:spPr>
          <a:xfrm>
            <a:off x="323640" y="64800"/>
            <a:ext cx="655236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CEF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Queima Lençol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CustomShape 4"/>
          <p:cNvSpPr/>
          <p:nvPr/>
        </p:nvSpPr>
        <p:spPr>
          <a:xfrm flipH="1" rot="10800000">
            <a:off x="4582440" y="2462400"/>
            <a:ext cx="1841760" cy="1040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2" name="CustomShape 5"/>
          <p:cNvSpPr/>
          <p:nvPr/>
        </p:nvSpPr>
        <p:spPr>
          <a:xfrm>
            <a:off x="5436000" y="3362760"/>
            <a:ext cx="3456000" cy="1199880"/>
          </a:xfrm>
          <a:prstGeom prst="actionButtonBlank">
            <a:avLst/>
          </a:prstGeom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CustomShape 6"/>
          <p:cNvSpPr/>
          <p:nvPr/>
        </p:nvSpPr>
        <p:spPr>
          <a:xfrm>
            <a:off x="323640" y="4720680"/>
            <a:ext cx="5832360" cy="1660320"/>
          </a:xfrm>
          <a:prstGeom prst="actionButtonBlank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4" name="CustomShape 7"/>
          <p:cNvSpPr/>
          <p:nvPr/>
        </p:nvSpPr>
        <p:spPr>
          <a:xfrm>
            <a:off x="5457600" y="3372120"/>
            <a:ext cx="6624360" cy="140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CEF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504 de Samambaia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 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5" name="CustomShape 8"/>
          <p:cNvSpPr/>
          <p:nvPr/>
        </p:nvSpPr>
        <p:spPr>
          <a:xfrm>
            <a:off x="2775240" y="1460880"/>
            <a:ext cx="5972760" cy="1918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Foi gratificante , quando você é educador , tudo que faz com que seus alunos vejam o mundo com outros olhos é muito bom , sinônimo de dever cumprido.”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6" name="CustomShape 9"/>
          <p:cNvSpPr/>
          <p:nvPr/>
        </p:nvSpPr>
        <p:spPr>
          <a:xfrm rot="10800000">
            <a:off x="6115680" y="5834520"/>
            <a:ext cx="1615320" cy="110916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CustomShape 10"/>
          <p:cNvSpPr/>
          <p:nvPr/>
        </p:nvSpPr>
        <p:spPr>
          <a:xfrm>
            <a:off x="175320" y="4772880"/>
            <a:ext cx="5940360" cy="228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r"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Fantástica. Foi realmente um desafio. Não imaginaria que conseguiria colocar em prática tantas coisas. Planejamos e executamos com os alunos muitas coisas. Foi enriquecedor.”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8" name="Imagem 33" descr=""/>
          <p:cNvPicPr/>
          <p:nvPr/>
        </p:nvPicPr>
        <p:blipFill>
          <a:blip r:embed="rId2"/>
          <a:srcRect l="0" t="0" r="0" b="10960"/>
          <a:stretch/>
        </p:blipFill>
        <p:spPr>
          <a:xfrm>
            <a:off x="452880" y="2166120"/>
            <a:ext cx="1610280" cy="1814400"/>
          </a:xfrm>
          <a:prstGeom prst="rect">
            <a:avLst/>
          </a:prstGeom>
          <a:ln>
            <a:noFill/>
          </a:ln>
        </p:spPr>
      </p:pic>
      <p:sp>
        <p:nvSpPr>
          <p:cNvPr id="209" name="CustomShape 11"/>
          <p:cNvSpPr/>
          <p:nvPr/>
        </p:nvSpPr>
        <p:spPr>
          <a:xfrm>
            <a:off x="507240" y="3637440"/>
            <a:ext cx="14472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m 7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sp>
        <p:nvSpPr>
          <p:cNvPr id="211" name="CustomShape 1"/>
          <p:cNvSpPr/>
          <p:nvPr/>
        </p:nvSpPr>
        <p:spPr>
          <a:xfrm flipH="1" rot="10800000">
            <a:off x="2905200" y="3888720"/>
            <a:ext cx="2336760" cy="1402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2" name="CustomShape 2"/>
          <p:cNvSpPr/>
          <p:nvPr/>
        </p:nvSpPr>
        <p:spPr>
          <a:xfrm>
            <a:off x="568800" y="2514600"/>
            <a:ext cx="7848360" cy="3002400"/>
          </a:xfrm>
          <a:prstGeom prst="actionButtonBlank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CustomShape 3"/>
          <p:cNvSpPr/>
          <p:nvPr/>
        </p:nvSpPr>
        <p:spPr>
          <a:xfrm>
            <a:off x="586440" y="2486520"/>
            <a:ext cx="7848000" cy="3747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Foi fantástica. Em muitos momentos na SEDF temos que buscar mobilizar e transformar. Observar a escola de um outro modo e acionar todos os atores que participam da educação local foi crucial para acelerar o processo e estabelecer metas em comunidade. Conseguimos educar, conscientizar e estabelecer a ideia do cuidado com o que é de todos, do poder de transformação e da necessidade de participar das decisões e soluções sem procrastinar.”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4" name="CustomShape 4"/>
          <p:cNvSpPr/>
          <p:nvPr/>
        </p:nvSpPr>
        <p:spPr>
          <a:xfrm>
            <a:off x="549720" y="1062000"/>
            <a:ext cx="5140080" cy="1199880"/>
          </a:xfrm>
          <a:prstGeom prst="actionButtonBlank">
            <a:avLst/>
          </a:prstGeom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5"/>
          <p:cNvSpPr/>
          <p:nvPr/>
        </p:nvSpPr>
        <p:spPr>
          <a:xfrm>
            <a:off x="-263880" y="1052640"/>
            <a:ext cx="68396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CEF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101 do Recanto Das Emas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16" name="Imagem 9" descr=""/>
          <p:cNvPicPr/>
          <p:nvPr/>
        </p:nvPicPr>
        <p:blipFill>
          <a:blip r:embed="rId2"/>
          <a:srcRect l="0" t="0" r="0" b="10960"/>
          <a:stretch/>
        </p:blipFill>
        <p:spPr>
          <a:xfrm>
            <a:off x="7281720" y="317880"/>
            <a:ext cx="1610280" cy="1814400"/>
          </a:xfrm>
          <a:prstGeom prst="rect">
            <a:avLst/>
          </a:prstGeom>
          <a:ln>
            <a:noFill/>
          </a:ln>
        </p:spPr>
      </p:pic>
      <p:sp>
        <p:nvSpPr>
          <p:cNvPr id="217" name="CustomShape 6"/>
          <p:cNvSpPr/>
          <p:nvPr/>
        </p:nvSpPr>
        <p:spPr>
          <a:xfrm>
            <a:off x="7336080" y="1789200"/>
            <a:ext cx="14472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Imagem 8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sp>
        <p:nvSpPr>
          <p:cNvPr id="219" name="CustomShape 1"/>
          <p:cNvSpPr/>
          <p:nvPr/>
        </p:nvSpPr>
        <p:spPr>
          <a:xfrm flipH="1" rot="10800000">
            <a:off x="3131280" y="4005000"/>
            <a:ext cx="2336760" cy="1402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0" name="CustomShape 2"/>
          <p:cNvSpPr/>
          <p:nvPr/>
        </p:nvSpPr>
        <p:spPr>
          <a:xfrm>
            <a:off x="774360" y="2565000"/>
            <a:ext cx="7973640" cy="2679480"/>
          </a:xfrm>
          <a:prstGeom prst="actionButtonBlank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1" name="CustomShape 3"/>
          <p:cNvSpPr/>
          <p:nvPr/>
        </p:nvSpPr>
        <p:spPr>
          <a:xfrm>
            <a:off x="755640" y="2614680"/>
            <a:ext cx="8136720" cy="3015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Foi super gratificante, envolvente e produtivo. Os estudantes aprenderem diversas coisas, como: trabalhar em equipe, pesquisar, valores e o mais importante: estão desenvolvendo o sentimento de pertencimento à escola.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Vou aproveitar para reutilizar o desafio o ano que vem. O mais legal é que nós tentamos o ano todo e menos de um mês o resultado foi maior.”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4"/>
          <p:cNvSpPr/>
          <p:nvPr/>
        </p:nvSpPr>
        <p:spPr>
          <a:xfrm>
            <a:off x="467640" y="1126440"/>
            <a:ext cx="3024000" cy="1199880"/>
          </a:xfrm>
          <a:prstGeom prst="actionButtonBlank">
            <a:avLst/>
          </a:prstGeom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CustomShape 5"/>
          <p:cNvSpPr/>
          <p:nvPr/>
        </p:nvSpPr>
        <p:spPr>
          <a:xfrm>
            <a:off x="55800" y="1124640"/>
            <a:ext cx="39301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CEF 03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 Sobradinho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4" name="Imagem 13" descr=""/>
          <p:cNvPicPr/>
          <p:nvPr/>
        </p:nvPicPr>
        <p:blipFill>
          <a:blip r:embed="rId2"/>
          <a:srcRect l="0" t="0" r="0" b="10960"/>
          <a:stretch/>
        </p:blipFill>
        <p:spPr>
          <a:xfrm>
            <a:off x="7281720" y="317880"/>
            <a:ext cx="1610280" cy="1814400"/>
          </a:xfrm>
          <a:prstGeom prst="rect">
            <a:avLst/>
          </a:prstGeom>
          <a:ln>
            <a:noFill/>
          </a:ln>
        </p:spPr>
      </p:pic>
      <p:sp>
        <p:nvSpPr>
          <p:cNvPr id="225" name="CustomShape 6"/>
          <p:cNvSpPr/>
          <p:nvPr/>
        </p:nvSpPr>
        <p:spPr>
          <a:xfrm>
            <a:off x="7336080" y="1789200"/>
            <a:ext cx="14472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611640" y="1340640"/>
            <a:ext cx="8136720" cy="222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Foi um verdadeiro DESAFIO. Um agradável aprendizado.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Também me possibilitou estimular os alunos a exercerem a cidadania, fazer o controle social não só na escola como na comunidade além de motivá-los a praticarem o voluntariado ( e eu também ).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Fez-me sentir mais responsável pelo meu local de trabalho. CEF 02 de Ceilândia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27" name="Imagem 2" descr=""/>
          <p:cNvPicPr/>
          <p:nvPr/>
        </p:nvPicPr>
        <p:blipFill>
          <a:blip r:embed="rId1"/>
          <a:stretch/>
        </p:blipFill>
        <p:spPr>
          <a:xfrm>
            <a:off x="20880" y="0"/>
            <a:ext cx="9122760" cy="6841800"/>
          </a:xfrm>
          <a:prstGeom prst="rect">
            <a:avLst/>
          </a:prstGeom>
          <a:ln>
            <a:noFill/>
          </a:ln>
        </p:spPr>
      </p:pic>
      <p:sp>
        <p:nvSpPr>
          <p:cNvPr id="228" name="CustomShape 2"/>
          <p:cNvSpPr/>
          <p:nvPr/>
        </p:nvSpPr>
        <p:spPr>
          <a:xfrm flipH="1" rot="10800000">
            <a:off x="2654280" y="3943440"/>
            <a:ext cx="2336760" cy="1402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CustomShape 3"/>
          <p:cNvSpPr/>
          <p:nvPr/>
        </p:nvSpPr>
        <p:spPr>
          <a:xfrm>
            <a:off x="317880" y="2541240"/>
            <a:ext cx="8478720" cy="30157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“</a:t>
            </a: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Foi um verdadeiro DESAFIO. Um agradável aprendizado.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Também me possibilitou estimular os alunos a exercerem a cidadania, fazer o controle social não só na escola como na comunidade além de motivá-los a praticarem o voluntariado ( e eu também ).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Fez-me sentir mais responsável pelo meu local de trabalho. CEF 02 de Ceilândia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0" name="CustomShape 4"/>
          <p:cNvSpPr/>
          <p:nvPr/>
        </p:nvSpPr>
        <p:spPr>
          <a:xfrm>
            <a:off x="355680" y="1052640"/>
            <a:ext cx="3024000" cy="1199880"/>
          </a:xfrm>
          <a:prstGeom prst="actionButtonBlank">
            <a:avLst/>
          </a:prstGeom>
          <a:ln>
            <a:solidFill>
              <a:srgbClr val="ffff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CustomShape 5"/>
          <p:cNvSpPr/>
          <p:nvPr/>
        </p:nvSpPr>
        <p:spPr>
          <a:xfrm>
            <a:off x="355680" y="1052640"/>
            <a:ext cx="496440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CEF 02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de Ceilândia 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2" name="Imagem 10" descr=""/>
          <p:cNvPicPr/>
          <p:nvPr/>
        </p:nvPicPr>
        <p:blipFill>
          <a:blip r:embed="rId2"/>
          <a:srcRect l="0" t="0" r="0" b="10960"/>
          <a:stretch/>
        </p:blipFill>
        <p:spPr>
          <a:xfrm>
            <a:off x="7192440" y="145440"/>
            <a:ext cx="1610280" cy="1814400"/>
          </a:xfrm>
          <a:prstGeom prst="rect">
            <a:avLst/>
          </a:prstGeom>
          <a:ln>
            <a:noFill/>
          </a:ln>
        </p:spPr>
      </p:pic>
      <p:sp>
        <p:nvSpPr>
          <p:cNvPr id="233" name="CustomShape 6"/>
          <p:cNvSpPr/>
          <p:nvPr/>
        </p:nvSpPr>
        <p:spPr>
          <a:xfrm>
            <a:off x="7246800" y="1616760"/>
            <a:ext cx="144720" cy="39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Imagem 4" descr=""/>
          <p:cNvPicPr/>
          <p:nvPr/>
        </p:nvPicPr>
        <p:blipFill>
          <a:blip r:embed="rId1"/>
          <a:stretch/>
        </p:blipFill>
        <p:spPr>
          <a:xfrm>
            <a:off x="-591840" y="0"/>
            <a:ext cx="9973800" cy="6854760"/>
          </a:xfrm>
          <a:prstGeom prst="rect">
            <a:avLst/>
          </a:prstGeom>
          <a:ln>
            <a:noFill/>
          </a:ln>
        </p:spPr>
      </p:pic>
      <p:sp>
        <p:nvSpPr>
          <p:cNvPr id="235" name="CustomShape 1"/>
          <p:cNvSpPr/>
          <p:nvPr/>
        </p:nvSpPr>
        <p:spPr>
          <a:xfrm>
            <a:off x="3132000" y="5645520"/>
            <a:ext cx="524232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pt-BR" sz="5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OBRIGADO!</a:t>
            </a:r>
            <a:endParaRPr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28486</TotalTime>
  <Application>LibreOffice/5.0.5.2$Linux_X86_64 LibreOffice_project/00m0$Build-2</Application>
  <Paragraphs>216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2015-12-16T10:59:44Z</dcterms:created>
  <dc:creator>Guilherme Modesto Mello</dc:creator>
  <dc:language>pt-BR</dc:language>
  <cp:lastModifiedBy>Diego Ramalho Freitas</cp:lastModifiedBy>
  <cp:lastPrinted>2015-12-16T11:33:08Z</cp:lastPrinted>
  <dcterms:modified xsi:type="dcterms:W3CDTF">2018-03-13T16:35:21Z</dcterms:modified>
  <cp:revision>413</cp:revision>
  <dc:title>Subcontroladoria de Tecnologia e Informações Estratégicas   SUBTI Duque Dantas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31</vt:i4>
  </property>
</Properties>
</file>